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77" r:id="rId2"/>
    <p:sldId id="272" r:id="rId3"/>
    <p:sldId id="295" r:id="rId4"/>
    <p:sldId id="296" r:id="rId5"/>
    <p:sldId id="291" r:id="rId6"/>
    <p:sldId id="293" r:id="rId7"/>
    <p:sldId id="279" r:id="rId8"/>
    <p:sldId id="289" r:id="rId9"/>
    <p:sldId id="290" r:id="rId10"/>
    <p:sldId id="284" r:id="rId11"/>
    <p:sldId id="280" r:id="rId12"/>
    <p:sldId id="264" r:id="rId13"/>
    <p:sldId id="258" r:id="rId14"/>
    <p:sldId id="283" r:id="rId15"/>
    <p:sldId id="294" r:id="rId16"/>
    <p:sldId id="287" r:id="rId17"/>
    <p:sldId id="285" r:id="rId18"/>
    <p:sldId id="292" r:id="rId19"/>
    <p:sldId id="286" r:id="rId20"/>
    <p:sldId id="288" r:id="rId21"/>
    <p:sldId id="265" r:id="rId22"/>
    <p:sldId id="26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8" autoAdjust="0"/>
    <p:restoredTop sz="90013" autoAdjust="0"/>
  </p:normalViewPr>
  <p:slideViewPr>
    <p:cSldViewPr>
      <p:cViewPr varScale="1">
        <p:scale>
          <a:sx n="59" d="100"/>
          <a:sy n="59" d="100"/>
        </p:scale>
        <p:origin x="133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7B960E-AA07-4FF7-BA22-EA27E04DE0A1}" type="datetimeFigureOut">
              <a:rPr lang="en-US" smtClean="0"/>
              <a:pPr/>
              <a:t>9/21/2022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26E8F-42A0-4C80-AEDF-15679576F422}" type="slidenum">
              <a:rPr lang="en-US" smtClean="0"/>
              <a:pPr/>
              <a:t>‹#›</a:t>
            </a:fld>
            <a:endParaRPr lang="en-US" dirty="0"/>
          </a:p>
        </p:txBody>
      </p:sp>
    </p:spTree>
    <p:extLst>
      <p:ext uri="{BB962C8B-B14F-4D97-AF65-F5344CB8AC3E}">
        <p14:creationId xmlns:p14="http://schemas.microsoft.com/office/powerpoint/2010/main" val="113122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6E8F-42A0-4C80-AEDF-15679576F422}" type="slidenum">
              <a:rPr lang="en-US" smtClean="0"/>
              <a:pPr/>
              <a:t>2</a:t>
            </a:fld>
            <a:endParaRPr lang="en-US" dirty="0"/>
          </a:p>
        </p:txBody>
      </p:sp>
    </p:spTree>
    <p:extLst>
      <p:ext uri="{BB962C8B-B14F-4D97-AF65-F5344CB8AC3E}">
        <p14:creationId xmlns:p14="http://schemas.microsoft.com/office/powerpoint/2010/main" val="75488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6E8F-42A0-4C80-AEDF-15679576F422}" type="slidenum">
              <a:rPr lang="en-US" smtClean="0"/>
              <a:pPr/>
              <a:t>3</a:t>
            </a:fld>
            <a:endParaRPr lang="en-US" dirty="0"/>
          </a:p>
        </p:txBody>
      </p:sp>
    </p:spTree>
    <p:extLst>
      <p:ext uri="{BB962C8B-B14F-4D97-AF65-F5344CB8AC3E}">
        <p14:creationId xmlns:p14="http://schemas.microsoft.com/office/powerpoint/2010/main" val="97573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6E8F-42A0-4C80-AEDF-15679576F422}" type="slidenum">
              <a:rPr lang="en-US" smtClean="0"/>
              <a:pPr/>
              <a:t>4</a:t>
            </a:fld>
            <a:endParaRPr lang="en-US" dirty="0"/>
          </a:p>
        </p:txBody>
      </p:sp>
    </p:spTree>
    <p:extLst>
      <p:ext uri="{BB962C8B-B14F-4D97-AF65-F5344CB8AC3E}">
        <p14:creationId xmlns:p14="http://schemas.microsoft.com/office/powerpoint/2010/main" val="50025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26E8F-42A0-4C80-AEDF-15679576F422}" type="slidenum">
              <a:rPr lang="en-US" smtClean="0"/>
              <a:pPr/>
              <a:t>6</a:t>
            </a:fld>
            <a:endParaRPr lang="en-US" dirty="0"/>
          </a:p>
        </p:txBody>
      </p:sp>
    </p:spTree>
    <p:extLst>
      <p:ext uri="{BB962C8B-B14F-4D97-AF65-F5344CB8AC3E}">
        <p14:creationId xmlns:p14="http://schemas.microsoft.com/office/powerpoint/2010/main" val="388218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726E8F-42A0-4C80-AEDF-15679576F422}" type="slidenum">
              <a:rPr lang="en-US" smtClean="0"/>
              <a:pPr/>
              <a:t>12</a:t>
            </a:fld>
            <a:endParaRPr lang="en-US" dirty="0"/>
          </a:p>
        </p:txBody>
      </p:sp>
    </p:spTree>
    <p:extLst>
      <p:ext uri="{BB962C8B-B14F-4D97-AF65-F5344CB8AC3E}">
        <p14:creationId xmlns:p14="http://schemas.microsoft.com/office/powerpoint/2010/main" val="2867442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726E8F-42A0-4C80-AEDF-15679576F422}" type="slidenum">
              <a:rPr lang="en-US" smtClean="0"/>
              <a:pPr/>
              <a:t>21</a:t>
            </a:fld>
            <a:endParaRPr lang="en-US" dirty="0"/>
          </a:p>
        </p:txBody>
      </p:sp>
    </p:spTree>
    <p:extLst>
      <p:ext uri="{BB962C8B-B14F-4D97-AF65-F5344CB8AC3E}">
        <p14:creationId xmlns:p14="http://schemas.microsoft.com/office/powerpoint/2010/main" val="2944403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04800"/>
            <a:ext cx="9144000" cy="892552"/>
          </a:xfrm>
          <a:prstGeom prst="rect">
            <a:avLst/>
          </a:prstGeom>
        </p:spPr>
        <p:txBody>
          <a:bodyPr wrap="square">
            <a:spAutoFit/>
          </a:bodyPr>
          <a:lstStyle/>
          <a:p>
            <a:pPr algn="ctr"/>
            <a:r>
              <a:rPr lang="en-US" sz="2800" b="1" dirty="0">
                <a:solidFill>
                  <a:srgbClr val="FFFFFF"/>
                </a:solidFill>
                <a:latin typeface="Copperplate" panose="02000504000000020004" pitchFamily="2" charset="77"/>
                <a:cs typeface="Times New Roman" pitchFamily="18" charset="0"/>
              </a:rPr>
              <a:t>BAYARD RUSTIN’S ACTIVISM </a:t>
            </a:r>
          </a:p>
          <a:p>
            <a:pPr algn="ctr"/>
            <a:r>
              <a:rPr lang="en-US" sz="2400" b="1" dirty="0">
                <a:solidFill>
                  <a:srgbClr val="FFFFFF"/>
                </a:solidFill>
                <a:latin typeface="Copperplate" panose="02000504000000020004" pitchFamily="2" charset="77"/>
                <a:cs typeface="Times New Roman" pitchFamily="18" charset="0"/>
              </a:rPr>
              <a:t>from</a:t>
            </a:r>
            <a:r>
              <a:rPr lang="en-US" sz="2400" b="1" dirty="0">
                <a:solidFill>
                  <a:srgbClr val="FFFFFF"/>
                </a:solidFill>
                <a:latin typeface="Copperplate Gothic Bold" panose="020E0705020206020404" pitchFamily="34" charset="0"/>
                <a:cs typeface="Times New Roman" pitchFamily="18" charset="0"/>
              </a:rPr>
              <a:t> </a:t>
            </a:r>
            <a:r>
              <a:rPr lang="en-US" sz="2400" b="1" dirty="0">
                <a:solidFill>
                  <a:srgbClr val="FFFFFF"/>
                </a:solidFill>
                <a:latin typeface="Copperplate" panose="02000504000000020004" pitchFamily="2" charset="77"/>
                <a:cs typeface="Times New Roman" pitchFamily="18" charset="0"/>
              </a:rPr>
              <a:t>CIVIL RIGHTS to GAY RIGHTS</a:t>
            </a:r>
          </a:p>
        </p:txBody>
      </p:sp>
      <p:sp>
        <p:nvSpPr>
          <p:cNvPr id="7" name="Content Placeholder 4"/>
          <p:cNvSpPr txBox="1">
            <a:spLocks/>
          </p:cNvSpPr>
          <p:nvPr/>
        </p:nvSpPr>
        <p:spPr>
          <a:xfrm>
            <a:off x="0" y="5410200"/>
            <a:ext cx="9144000" cy="1143000"/>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lnSpc>
                <a:spcPct val="110000"/>
              </a:lnSpc>
              <a:spcBef>
                <a:spcPts val="0"/>
              </a:spcBef>
              <a:buFont typeface="Wingdings 2"/>
              <a:buNone/>
            </a:pPr>
            <a:r>
              <a:rPr lang="en-US" sz="1400" b="1" dirty="0">
                <a:solidFill>
                  <a:srgbClr val="FFFFFF"/>
                </a:solidFill>
                <a:latin typeface="Times New Roman" pitchFamily="18" charset="0"/>
                <a:cs typeface="Times New Roman" pitchFamily="18" charset="0"/>
              </a:rPr>
              <a:t> </a:t>
            </a:r>
            <a:r>
              <a:rPr lang="en-US" sz="1400" dirty="0">
                <a:solidFill>
                  <a:srgbClr val="FFFFFF"/>
                </a:solidFill>
                <a:latin typeface="Times New Roman" pitchFamily="18" charset="0"/>
                <a:cs typeface="Times New Roman" pitchFamily="18" charset="0"/>
              </a:rPr>
              <a:t>By</a:t>
            </a:r>
            <a:r>
              <a:rPr lang="en-US" sz="1400" b="1" dirty="0">
                <a:solidFill>
                  <a:srgbClr val="FFFFFF"/>
                </a:solidFill>
                <a:latin typeface="Times New Roman" pitchFamily="18" charset="0"/>
                <a:cs typeface="Times New Roman" pitchFamily="18" charset="0"/>
              </a:rPr>
              <a:t> </a:t>
            </a:r>
          </a:p>
          <a:p>
            <a:pPr algn="ctr">
              <a:spcBef>
                <a:spcPts val="0"/>
              </a:spcBef>
              <a:spcAft>
                <a:spcPts val="900"/>
              </a:spcAft>
              <a:buFont typeface="Wingdings 2"/>
              <a:buNone/>
            </a:pPr>
            <a:r>
              <a:rPr lang="en-US" sz="1600" b="1" dirty="0">
                <a:solidFill>
                  <a:srgbClr val="FFFFFF"/>
                </a:solidFill>
                <a:latin typeface="Times New Roman" pitchFamily="18" charset="0"/>
                <a:cs typeface="Times New Roman" pitchFamily="18" charset="0"/>
              </a:rPr>
              <a:t>Steven S. Berizzi</a:t>
            </a:r>
          </a:p>
          <a:p>
            <a:pPr algn="ctr">
              <a:lnSpc>
                <a:spcPct val="110000"/>
              </a:lnSpc>
              <a:spcBef>
                <a:spcPts val="0"/>
              </a:spcBef>
              <a:buFont typeface="Wingdings 2"/>
              <a:buNone/>
            </a:pPr>
            <a:r>
              <a:rPr lang="en-US" sz="1400" dirty="0">
                <a:solidFill>
                  <a:srgbClr val="FFFFFF"/>
                </a:solidFill>
                <a:latin typeface="Times New Roman" pitchFamily="18" charset="0"/>
                <a:cs typeface="Times New Roman" pitchFamily="18" charset="0"/>
              </a:rPr>
              <a:t>Professor, History &amp; Political Science</a:t>
            </a:r>
          </a:p>
          <a:p>
            <a:pPr algn="ctr">
              <a:lnSpc>
                <a:spcPct val="110000"/>
              </a:lnSpc>
              <a:spcBef>
                <a:spcPts val="0"/>
              </a:spcBef>
              <a:buFont typeface="Wingdings 2"/>
              <a:buNone/>
            </a:pPr>
            <a:r>
              <a:rPr lang="en-US" sz="1400" dirty="0">
                <a:solidFill>
                  <a:srgbClr val="FFFFFF"/>
                </a:solidFill>
                <a:latin typeface="Times New Roman" pitchFamily="18" charset="0"/>
                <a:cs typeface="Times New Roman" pitchFamily="18" charset="0"/>
              </a:rPr>
              <a:t>Norwalk Community College</a:t>
            </a:r>
          </a:p>
          <a:p>
            <a:endParaRPr lang="en-US" dirty="0"/>
          </a:p>
        </p:txBody>
      </p:sp>
      <p:sp>
        <p:nvSpPr>
          <p:cNvPr id="12" name="TextBox 11">
            <a:extLst>
              <a:ext uri="{FF2B5EF4-FFF2-40B4-BE49-F238E27FC236}">
                <a16:creationId xmlns:a16="http://schemas.microsoft.com/office/drawing/2014/main" id="{1AF96D93-C1C7-1028-877F-FCD88640ADB2}"/>
              </a:ext>
            </a:extLst>
          </p:cNvPr>
          <p:cNvSpPr txBox="1"/>
          <p:nvPr/>
        </p:nvSpPr>
        <p:spPr>
          <a:xfrm>
            <a:off x="2103119" y="4673457"/>
            <a:ext cx="4937760"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Dr. Martin Luther King Jr.,  </a:t>
            </a:r>
            <a:r>
              <a:rPr lang="en-US" sz="1200" i="1" dirty="0">
                <a:latin typeface="Times New Roman" panose="02020603050405020304" pitchFamily="18" charset="0"/>
                <a:cs typeface="Times New Roman" panose="02020603050405020304" pitchFamily="18" charset="0"/>
              </a:rPr>
              <a:t>The March on Washington for Jobs and Freedom</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August 28, 1963. Bayard Rustin is to Dr. King’s immediate right, above.</a:t>
            </a:r>
          </a:p>
        </p:txBody>
      </p:sp>
      <p:pic>
        <p:nvPicPr>
          <p:cNvPr id="4" name="Picture 3" descr="A person in a suit raising his hand up in front of a group of people&#10;&#10;Description automatically generated with medium confidence">
            <a:extLst>
              <a:ext uri="{FF2B5EF4-FFF2-40B4-BE49-F238E27FC236}">
                <a16:creationId xmlns:a16="http://schemas.microsoft.com/office/drawing/2014/main" id="{4963A98B-6A4F-3BB5-85C9-F3C913977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169" y="1359932"/>
            <a:ext cx="4451661" cy="3291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38195"/>
          </a:xfrm>
        </p:spPr>
        <p:txBody>
          <a:bodyPr>
            <a:noAutofit/>
          </a:bodyPr>
          <a:lstStyle/>
          <a:p>
            <a:pPr algn="ctr"/>
            <a:r>
              <a:rPr lang="en-US" sz="2400" b="1" dirty="0">
                <a:solidFill>
                  <a:srgbClr val="FFFFFF"/>
                </a:solidFill>
                <a:latin typeface="Copperplate" panose="02000504000000020004" pitchFamily="2" charset="77"/>
                <a:cs typeface="Times New Roman" pitchFamily="18" charset="0"/>
              </a:rPr>
              <a:t>Dr. Martin Luther King Jr.</a:t>
            </a:r>
          </a:p>
        </p:txBody>
      </p:sp>
      <p:pic>
        <p:nvPicPr>
          <p:cNvPr id="4" name="Picture 3" descr="A group of men in suits&#10;&#10;Description automatically generated with low confidence">
            <a:extLst>
              <a:ext uri="{FF2B5EF4-FFF2-40B4-BE49-F238E27FC236}">
                <a16:creationId xmlns:a16="http://schemas.microsoft.com/office/drawing/2014/main" id="{A785AF02-FD78-27FB-9F96-FA837D927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057981"/>
            <a:ext cx="4572000" cy="3042461"/>
          </a:xfrm>
          <a:prstGeom prst="rect">
            <a:avLst/>
          </a:prstGeom>
        </p:spPr>
      </p:pic>
      <p:sp>
        <p:nvSpPr>
          <p:cNvPr id="5" name="TextBox 4">
            <a:extLst>
              <a:ext uri="{FF2B5EF4-FFF2-40B4-BE49-F238E27FC236}">
                <a16:creationId xmlns:a16="http://schemas.microsoft.com/office/drawing/2014/main" id="{E1AF5F87-115F-13F6-0746-3B4714D6F981}"/>
              </a:ext>
            </a:extLst>
          </p:cNvPr>
          <p:cNvSpPr txBox="1"/>
          <p:nvPr/>
        </p:nvSpPr>
        <p:spPr>
          <a:xfrm>
            <a:off x="3657600" y="5156284"/>
            <a:ext cx="4572000" cy="253916"/>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Bayard Rustin, listening to Dr. King</a:t>
            </a:r>
          </a:p>
        </p:txBody>
      </p:sp>
      <p:sp>
        <p:nvSpPr>
          <p:cNvPr id="3" name="TextBox 2">
            <a:extLst>
              <a:ext uri="{FF2B5EF4-FFF2-40B4-BE49-F238E27FC236}">
                <a16:creationId xmlns:a16="http://schemas.microsoft.com/office/drawing/2014/main" id="{4130A8AE-659D-1229-D738-6E4E9D1B0734}"/>
              </a:ext>
            </a:extLst>
          </p:cNvPr>
          <p:cNvSpPr txBox="1"/>
          <p:nvPr/>
        </p:nvSpPr>
        <p:spPr>
          <a:xfrm>
            <a:off x="914400" y="2148840"/>
            <a:ext cx="2331720" cy="3046988"/>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In 1956, A. Philip Randolph, the veteran labor and civil rights leader, connected Rustin with Martin Luther King Jr., a young Baptist minister chosen by Black leaders in Montgomery to coordinate the city-wide bus boycott.  </a:t>
            </a:r>
          </a:p>
          <a:p>
            <a:pPr>
              <a:spcAft>
                <a:spcPts val="1200"/>
              </a:spcAft>
            </a:pPr>
            <a:r>
              <a:rPr lang="en-US" sz="1400" dirty="0">
                <a:latin typeface="Times New Roman" panose="02020603050405020304" pitchFamily="18" charset="0"/>
                <a:cs typeface="Times New Roman" panose="02020603050405020304" pitchFamily="18" charset="0"/>
              </a:rPr>
              <a:t>Dr. King, an inspiring orator, and Bayard Rustin, an energetic organizer, made a superb team.</a:t>
            </a:r>
          </a:p>
        </p:txBody>
      </p:sp>
    </p:spTree>
    <p:extLst>
      <p:ext uri="{BB962C8B-B14F-4D97-AF65-F5344CB8AC3E}">
        <p14:creationId xmlns:p14="http://schemas.microsoft.com/office/powerpoint/2010/main" val="382094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chor="ctr">
            <a:noAutofit/>
          </a:bodyPr>
          <a:lstStyle/>
          <a:p>
            <a:pPr>
              <a:lnSpc>
                <a:spcPct val="90000"/>
              </a:lnSpc>
            </a:pPr>
            <a:r>
              <a:rPr lang="en-US" sz="2400" b="1" dirty="0">
                <a:latin typeface="Copperplate" panose="02000504000000020004" pitchFamily="2" charset="77"/>
                <a:cs typeface="Times New Roman" panose="02020603050405020304" pitchFamily="18" charset="0"/>
              </a:rPr>
              <a:t>Fissures in the Struggle for Black Freedom</a:t>
            </a:r>
          </a:p>
        </p:txBody>
      </p:sp>
      <p:sp>
        <p:nvSpPr>
          <p:cNvPr id="9" name="Content Placeholder 2">
            <a:extLst>
              <a:ext uri="{FF2B5EF4-FFF2-40B4-BE49-F238E27FC236}">
                <a16:creationId xmlns:a16="http://schemas.microsoft.com/office/drawing/2014/main" id="{394E2064-AE64-ED41-F20B-256197F6FC5D}"/>
              </a:ext>
            </a:extLst>
          </p:cNvPr>
          <p:cNvSpPr>
            <a:spLocks noGrp="1"/>
          </p:cNvSpPr>
          <p:nvPr>
            <p:ph sz="half" idx="1"/>
          </p:nvPr>
        </p:nvSpPr>
        <p:spPr>
          <a:xfrm>
            <a:off x="5181600" y="1728963"/>
            <a:ext cx="2743200" cy="3611563"/>
          </a:xfrm>
        </p:spPr>
        <p:txBody>
          <a:bodyPr>
            <a:normAutofit/>
          </a:bodyPr>
          <a:lstStyle/>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In the 1960s, the struggle for Black freedom was complicated by large personalities and deep policy disagreements.  </a:t>
            </a:r>
          </a:p>
          <a:p>
            <a:pPr marL="0" indent="0">
              <a:spcBef>
                <a:spcPts val="0"/>
              </a:spcBef>
              <a:buNone/>
            </a:pPr>
            <a:r>
              <a:rPr lang="en-US" sz="1400" dirty="0">
                <a:latin typeface="Times New Roman" panose="02020603050405020304" pitchFamily="18" charset="0"/>
                <a:cs typeface="Times New Roman" panose="02020603050405020304" pitchFamily="18" charset="0"/>
              </a:rPr>
              <a:t>Two largely opposed perspectives were laid out in a debate titled “Separation and Integration” between Malcolm X and Bayard Rustin in New York City in September 1962. </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(Pictured at left.)</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Malcolm’s position was evolving and moderating when he was assassinated in February 1965.      </a:t>
            </a:r>
            <a:endParaRPr lang="en-US" sz="1400" dirty="0"/>
          </a:p>
        </p:txBody>
      </p:sp>
      <p:pic>
        <p:nvPicPr>
          <p:cNvPr id="4" name="Picture 3" descr="A picture containing person, person, indoor, curtain&#10;&#10;Description automatically generated">
            <a:extLst>
              <a:ext uri="{FF2B5EF4-FFF2-40B4-BE49-F238E27FC236}">
                <a16:creationId xmlns:a16="http://schemas.microsoft.com/office/drawing/2014/main" id="{647F3A05-F474-3E65-CCC1-DD63D6AB0475}"/>
              </a:ext>
            </a:extLst>
          </p:cNvPr>
          <p:cNvPicPr>
            <a:picLocks noChangeAspect="1"/>
          </p:cNvPicPr>
          <p:nvPr/>
        </p:nvPicPr>
        <p:blipFill rotWithShape="1">
          <a:blip r:embed="rId2">
            <a:extLst>
              <a:ext uri="{28A0092B-C50C-407E-A947-70E740481C1C}">
                <a14:useLocalDpi xmlns:a14="http://schemas.microsoft.com/office/drawing/2010/main" val="0"/>
              </a:ext>
            </a:extLst>
          </a:blip>
          <a:srcRect t="2423" r="1889" b="13879"/>
          <a:stretch/>
        </p:blipFill>
        <p:spPr>
          <a:xfrm>
            <a:off x="1295400" y="1728963"/>
            <a:ext cx="3390169" cy="3611563"/>
          </a:xfrm>
          <a:prstGeom prst="rect">
            <a:avLst/>
          </a:prstGeom>
          <a:noFill/>
        </p:spPr>
      </p:pic>
    </p:spTree>
    <p:extLst>
      <p:ext uri="{BB962C8B-B14F-4D97-AF65-F5344CB8AC3E}">
        <p14:creationId xmlns:p14="http://schemas.microsoft.com/office/powerpoint/2010/main" val="284164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533400"/>
          </a:xfrm>
        </p:spPr>
        <p:txBody>
          <a:bodyPr>
            <a:normAutofit/>
          </a:bodyPr>
          <a:lstStyle/>
          <a:p>
            <a:pPr algn="ctr"/>
            <a:r>
              <a:rPr lang="en-US" sz="2400" b="1" dirty="0">
                <a:solidFill>
                  <a:srgbClr val="FFFFFF"/>
                </a:solidFill>
                <a:latin typeface="Copperplate" panose="02000504000000020004" pitchFamily="2" charset="77"/>
                <a:cs typeface="Times New Roman" pitchFamily="18" charset="0"/>
              </a:rPr>
              <a:t>Rustin’s “Open Secret”</a:t>
            </a:r>
          </a:p>
        </p:txBody>
      </p:sp>
      <p:sp>
        <p:nvSpPr>
          <p:cNvPr id="3" name="TextBox 2">
            <a:extLst>
              <a:ext uri="{FF2B5EF4-FFF2-40B4-BE49-F238E27FC236}">
                <a16:creationId xmlns:a16="http://schemas.microsoft.com/office/drawing/2014/main" id="{23A894E0-3C83-EA5B-9BD3-27B4ABA32968}"/>
              </a:ext>
            </a:extLst>
          </p:cNvPr>
          <p:cNvSpPr txBox="1"/>
          <p:nvPr/>
        </p:nvSpPr>
        <p:spPr>
          <a:xfrm>
            <a:off x="838200" y="1888627"/>
            <a:ext cx="4663440" cy="2923877"/>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On January 22, 1953, after giving a speech, Rustin had been arrested in Pasadena, California, for having sex with two White men in an automobile.  Rustin was eventually convicted of a misdemeanor violation of Penal Code section 647.5 -  Vagrancy, sentenced to 60 days in jail,</a:t>
            </a:r>
            <a:r>
              <a:rPr lang="en-US" sz="1400" dirty="0">
                <a:solidFill>
                  <a:srgbClr val="C000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ordered to register as a sex offender.  Rustin concluded, </a:t>
            </a:r>
          </a:p>
          <a:p>
            <a:pPr lvl="1">
              <a:spcAft>
                <a:spcPts val="1200"/>
              </a:spcAft>
            </a:pPr>
            <a:r>
              <a:rPr lang="en-US" sz="1400" dirty="0">
                <a:latin typeface="Times New Roman" panose="02020603050405020304" pitchFamily="18" charset="0"/>
                <a:cs typeface="Times New Roman" panose="02020603050405020304" pitchFamily="18" charset="0"/>
              </a:rPr>
              <a:t>“I [knew] now that for me sex must be sublimated if I [were] to live with myself and in this world longer.”</a:t>
            </a:r>
          </a:p>
          <a:p>
            <a:pPr>
              <a:spcAft>
                <a:spcPts val="1200"/>
              </a:spcAft>
            </a:pPr>
            <a:r>
              <a:rPr lang="en-US" sz="1400" dirty="0">
                <a:latin typeface="Times New Roman" panose="02020603050405020304" pitchFamily="18" charset="0"/>
                <a:cs typeface="Times New Roman" panose="02020603050405020304" pitchFamily="18" charset="0"/>
              </a:rPr>
              <a:t>Ruskin’s “open secret” about his sexuality was known to close friends in the activist community and to law enforcement. </a:t>
            </a:r>
          </a:p>
          <a:p>
            <a:pPr>
              <a:spcAft>
                <a:spcPts val="1200"/>
              </a:spcAft>
            </a:pPr>
            <a:endParaRPr lang="en-US" sz="1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D4F4994-F38C-B540-8652-8B4482326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981200"/>
            <a:ext cx="2560320" cy="1972770"/>
          </a:xfrm>
          <a:prstGeom prst="rect">
            <a:avLst/>
          </a:prstGeom>
        </p:spPr>
      </p:pic>
      <p:sp>
        <p:nvSpPr>
          <p:cNvPr id="6" name="TextBox 5">
            <a:extLst>
              <a:ext uri="{FF2B5EF4-FFF2-40B4-BE49-F238E27FC236}">
                <a16:creationId xmlns:a16="http://schemas.microsoft.com/office/drawing/2014/main" id="{BEC3F2D4-BB5C-6A41-825D-81C1367E416B}"/>
              </a:ext>
            </a:extLst>
          </p:cNvPr>
          <p:cNvSpPr txBox="1"/>
          <p:nvPr/>
        </p:nvSpPr>
        <p:spPr>
          <a:xfrm>
            <a:off x="838200" y="4495800"/>
            <a:ext cx="7620000" cy="1323439"/>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For years following this incident, according to historian Henry Louis Gates Jr., Rustin was deeply involved in various causes, but “remained out of sight.”</a:t>
            </a:r>
          </a:p>
          <a:p>
            <a:pPr>
              <a:spcAft>
                <a:spcPts val="1200"/>
              </a:spcAft>
            </a:pPr>
            <a:r>
              <a:rPr lang="en-US" sz="1400" dirty="0">
                <a:latin typeface="Times New Roman" panose="02020603050405020304" pitchFamily="18" charset="0"/>
                <a:cs typeface="Times New Roman" panose="02020603050405020304" pitchFamily="18" charset="0"/>
              </a:rPr>
              <a:t>In 2020, nearly 70 years later, California Governor Gavin Newsom gave Rustin a posthumous full pardon, writing that his arrest, conviction, time served, and sex offender registration, were all the result of unfair discriminatory laws, which led to years of Rustin being denigrated, mocked and excluded.</a:t>
            </a:r>
          </a:p>
        </p:txBody>
      </p:sp>
      <p:sp>
        <p:nvSpPr>
          <p:cNvPr id="7" name="TextBox 6">
            <a:extLst>
              <a:ext uri="{FF2B5EF4-FFF2-40B4-BE49-F238E27FC236}">
                <a16:creationId xmlns:a16="http://schemas.microsoft.com/office/drawing/2014/main" id="{D8D82D9E-BA04-FE47-8A12-8F0BEFE835E0}"/>
              </a:ext>
            </a:extLst>
          </p:cNvPr>
          <p:cNvSpPr txBox="1"/>
          <p:nvPr/>
        </p:nvSpPr>
        <p:spPr>
          <a:xfrm>
            <a:off x="5562600" y="3953970"/>
            <a:ext cx="2625141" cy="253917"/>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Bayard Rustin, Arrest photos, Pasadena 1953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241"/>
            <a:ext cx="9144000" cy="599959"/>
          </a:xfrm>
        </p:spPr>
        <p:txBody>
          <a:bodyPr>
            <a:noAutofit/>
          </a:bodyPr>
          <a:lstStyle/>
          <a:p>
            <a:pPr algn="ctr"/>
            <a:r>
              <a:rPr lang="en-US" sz="2400" b="1" dirty="0">
                <a:solidFill>
                  <a:srgbClr val="FFFFFF"/>
                </a:solidFill>
                <a:latin typeface="Copperplate" panose="02000504000000020004" pitchFamily="2" charset="77"/>
                <a:cs typeface="Times New Roman" pitchFamily="18" charset="0"/>
              </a:rPr>
              <a:t>F.B.I. Surveillance</a:t>
            </a:r>
          </a:p>
        </p:txBody>
      </p:sp>
      <p:pic>
        <p:nvPicPr>
          <p:cNvPr id="4" name="Picture 3" descr="A group of men sitting on a bench&#10;&#10;Description automatically generated with medium confidence">
            <a:extLst>
              <a:ext uri="{FF2B5EF4-FFF2-40B4-BE49-F238E27FC236}">
                <a16:creationId xmlns:a16="http://schemas.microsoft.com/office/drawing/2014/main" id="{3667B1E4-D53A-0DAA-1D7D-AB2F079F22BC}"/>
              </a:ext>
            </a:extLst>
          </p:cNvPr>
          <p:cNvPicPr>
            <a:picLocks noChangeAspect="1"/>
          </p:cNvPicPr>
          <p:nvPr/>
        </p:nvPicPr>
        <p:blipFill rotWithShape="1">
          <a:blip r:embed="rId2">
            <a:extLst>
              <a:ext uri="{28A0092B-C50C-407E-A947-70E740481C1C}">
                <a14:useLocalDpi xmlns:a14="http://schemas.microsoft.com/office/drawing/2010/main" val="0"/>
              </a:ext>
            </a:extLst>
          </a:blip>
          <a:srcRect t="1767" b="4482"/>
          <a:stretch/>
        </p:blipFill>
        <p:spPr>
          <a:xfrm>
            <a:off x="2101008" y="1513665"/>
            <a:ext cx="5061792" cy="3200400"/>
          </a:xfrm>
          <a:prstGeom prst="rect">
            <a:avLst/>
          </a:prstGeom>
        </p:spPr>
      </p:pic>
      <p:sp>
        <p:nvSpPr>
          <p:cNvPr id="6" name="TextBox 5">
            <a:extLst>
              <a:ext uri="{FF2B5EF4-FFF2-40B4-BE49-F238E27FC236}">
                <a16:creationId xmlns:a16="http://schemas.microsoft.com/office/drawing/2014/main" id="{4EB0B25E-58BB-AABA-8095-EF8B1F68B750}"/>
              </a:ext>
            </a:extLst>
          </p:cNvPr>
          <p:cNvSpPr txBox="1"/>
          <p:nvPr/>
        </p:nvSpPr>
        <p:spPr>
          <a:xfrm>
            <a:off x="1968051" y="4800600"/>
            <a:ext cx="5423349" cy="1323439"/>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This is a photograph of writer and activist James Baldwin, sitting next to Bayard Rustin.  Both men were gay.  </a:t>
            </a:r>
          </a:p>
          <a:p>
            <a:pPr>
              <a:spcAft>
                <a:spcPts val="1200"/>
              </a:spcAft>
            </a:pPr>
            <a:r>
              <a:rPr lang="en-US" sz="1400" dirty="0">
                <a:latin typeface="Times New Roman" panose="02020603050405020304" pitchFamily="18" charset="0"/>
                <a:cs typeface="Times New Roman" panose="02020603050405020304" pitchFamily="18" charset="0"/>
              </a:rPr>
              <a:t>Director J. Edgar Hoover’s Federal Bureau of Investigation surveilled Baldwin and Rustin, likely seeking information that could later be used to blackmail them.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9" y="609600"/>
            <a:ext cx="9155289" cy="677333"/>
          </a:xfrm>
        </p:spPr>
        <p:txBody>
          <a:bodyPr>
            <a:normAutofit/>
          </a:bodyPr>
          <a:lstStyle/>
          <a:p>
            <a:pPr algn="ctr"/>
            <a:r>
              <a:rPr lang="en-US" sz="2400" b="1" dirty="0">
                <a:solidFill>
                  <a:srgbClr val="FFFFFF"/>
                </a:solidFill>
                <a:latin typeface="Copperplate" panose="02000504000000020004" pitchFamily="2" charset="77"/>
                <a:cs typeface="Times New Roman" pitchFamily="18" charset="0"/>
              </a:rPr>
              <a:t>Attempts to Discredit Rustin in Congress</a:t>
            </a:r>
          </a:p>
        </p:txBody>
      </p:sp>
      <p:sp>
        <p:nvSpPr>
          <p:cNvPr id="3" name="TextBox 2">
            <a:extLst>
              <a:ext uri="{FF2B5EF4-FFF2-40B4-BE49-F238E27FC236}">
                <a16:creationId xmlns:a16="http://schemas.microsoft.com/office/drawing/2014/main" id="{D75CD2B5-DC5F-1BF8-EEA9-8081CCDB7D8F}"/>
              </a:ext>
            </a:extLst>
          </p:cNvPr>
          <p:cNvSpPr txBox="1"/>
          <p:nvPr/>
        </p:nvSpPr>
        <p:spPr>
          <a:xfrm>
            <a:off x="1783080" y="2057400"/>
            <a:ext cx="5577840" cy="289310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Few critics of the Civil Rights Movement were more outspoken than Senator Strom Thurmond, then a Democrat from South Carolina.  In early August 1963, in an attack on the March on Washington, Thurmond bitterly denounced Bayard Rustin as a Communist, draft dodger, and homosexual.  </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With great dignity, Rustin refused to engage his critics, declaring:</a:t>
            </a:r>
          </a:p>
          <a:p>
            <a:endParaRPr lang="en-US" sz="1400" dirty="0">
              <a:latin typeface="Times New Roman" panose="02020603050405020304" pitchFamily="18" charset="0"/>
              <a:cs typeface="Times New Roman" panose="02020603050405020304" pitchFamily="18" charset="0"/>
            </a:endParaRPr>
          </a:p>
          <a:p>
            <a:pPr lvl="1"/>
            <a:r>
              <a:rPr lang="en-US" sz="1400" dirty="0">
                <a:latin typeface="Times New Roman" panose="02020603050405020304" pitchFamily="18" charset="0"/>
                <a:cs typeface="Times New Roman" panose="02020603050405020304" pitchFamily="18" charset="0"/>
              </a:rPr>
              <a:t> “With regard to Senator Strom Thurmond's attack on my morality, I have no comment. By religious training and fundamental philosophy, I am disinclined to put myself in the position of having to defend my own moral character.  Questions in this area should properly be directed to those who have entrusted me with my present responsibilities.”</a:t>
            </a:r>
          </a:p>
        </p:txBody>
      </p:sp>
    </p:spTree>
    <p:extLst>
      <p:ext uri="{BB962C8B-B14F-4D97-AF65-F5344CB8AC3E}">
        <p14:creationId xmlns:p14="http://schemas.microsoft.com/office/powerpoint/2010/main" val="2084018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85800"/>
          </a:xfrm>
        </p:spPr>
        <p:txBody>
          <a:bodyPr anchor="ctr">
            <a:normAutofit/>
          </a:bodyPr>
          <a:lstStyle/>
          <a:p>
            <a:r>
              <a:rPr lang="en-US" sz="2400" b="1" dirty="0">
                <a:latin typeface="Copperplate" panose="02000504000000020004" pitchFamily="2" charset="77"/>
                <a:cs typeface="Times New Roman" panose="02020603050405020304" pitchFamily="18" charset="0"/>
              </a:rPr>
              <a:t>The March on Washington, 1963</a:t>
            </a:r>
          </a:p>
        </p:txBody>
      </p:sp>
      <p:pic>
        <p:nvPicPr>
          <p:cNvPr id="4" name="Picture 3" descr="A picture containing text, person, newspaper, suit&#10;&#10;Description automatically generated">
            <a:extLst>
              <a:ext uri="{FF2B5EF4-FFF2-40B4-BE49-F238E27FC236}">
                <a16:creationId xmlns:a16="http://schemas.microsoft.com/office/drawing/2014/main" id="{E35106CC-EFAD-5846-3ABF-C78D076BA93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92" r="1326" b="-571"/>
          <a:stretch/>
        </p:blipFill>
        <p:spPr>
          <a:xfrm>
            <a:off x="1295400" y="1813560"/>
            <a:ext cx="2809250" cy="3749040"/>
          </a:xfrm>
          <a:prstGeom prst="rect">
            <a:avLst/>
          </a:prstGeom>
          <a:noFill/>
        </p:spPr>
      </p:pic>
      <p:sp>
        <p:nvSpPr>
          <p:cNvPr id="9" name="Content Placeholder 3">
            <a:extLst>
              <a:ext uri="{FF2B5EF4-FFF2-40B4-BE49-F238E27FC236}">
                <a16:creationId xmlns:a16="http://schemas.microsoft.com/office/drawing/2014/main" id="{E9F2F151-742E-DB8D-6538-862850975315}"/>
              </a:ext>
            </a:extLst>
          </p:cNvPr>
          <p:cNvSpPr>
            <a:spLocks noGrp="1"/>
          </p:cNvSpPr>
          <p:nvPr>
            <p:ph sz="half" idx="2"/>
          </p:nvPr>
        </p:nvSpPr>
        <p:spPr>
          <a:xfrm>
            <a:off x="4419600" y="1798320"/>
            <a:ext cx="3538728" cy="3767328"/>
          </a:xfrm>
        </p:spPr>
        <p:txBody>
          <a:bodyPr>
            <a:noAutofit/>
          </a:bodyPr>
          <a:lstStyle/>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The highlight of Rustin’s long career in activism was his service as the principal organizer of the historic March on Washington for Jobs and Freedom.  The event was the setting for Dr. Martin Luther King Jr.’s historic speech:  </a:t>
            </a:r>
          </a:p>
          <a:p>
            <a:pPr marL="400050" lvl="1"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“I Have a Dream.”  </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A few days later, </a:t>
            </a:r>
            <a:r>
              <a:rPr lang="en-US" sz="1400" i="1" dirty="0">
                <a:latin typeface="Times New Roman" panose="02020603050405020304" pitchFamily="18" charset="0"/>
                <a:cs typeface="Times New Roman" panose="02020603050405020304" pitchFamily="18" charset="0"/>
              </a:rPr>
              <a:t>Life</a:t>
            </a:r>
            <a:r>
              <a:rPr lang="en-US" sz="1400" dirty="0">
                <a:latin typeface="Times New Roman" panose="02020603050405020304" pitchFamily="18" charset="0"/>
                <a:cs typeface="Times New Roman" panose="02020603050405020304" pitchFamily="18" charset="0"/>
              </a:rPr>
              <a:t> magazine, an important influencer of popular culture and public opinion, published an issue with a cover image of Bayard Rustin and his longtime mentor, A. Philip Randolph. In the image, they stood in front of Daniel Chester French’s majestic sculpture of President Abraham Lincoln at the Lincoln Memorial, National Mall, in Washington, DC.   </a:t>
            </a:r>
          </a:p>
        </p:txBody>
      </p:sp>
    </p:spTree>
    <p:extLst>
      <p:ext uri="{BB962C8B-B14F-4D97-AF65-F5344CB8AC3E}">
        <p14:creationId xmlns:p14="http://schemas.microsoft.com/office/powerpoint/2010/main" val="33144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56557"/>
          </a:xfrm>
        </p:spPr>
        <p:txBody>
          <a:bodyPr>
            <a:normAutofit/>
          </a:bodyPr>
          <a:lstStyle/>
          <a:p>
            <a:pPr algn="ctr"/>
            <a:r>
              <a:rPr lang="en-US" sz="2400" b="1" dirty="0">
                <a:solidFill>
                  <a:srgbClr val="FFFFFF"/>
                </a:solidFill>
                <a:latin typeface="Copperplate" panose="02000504000000020004" pitchFamily="2" charset="77"/>
                <a:cs typeface="Times New Roman" pitchFamily="18" charset="0"/>
              </a:rPr>
              <a:t>“From Protest to Politics”</a:t>
            </a:r>
          </a:p>
        </p:txBody>
      </p:sp>
      <p:sp>
        <p:nvSpPr>
          <p:cNvPr id="3" name="TextBox 2">
            <a:extLst>
              <a:ext uri="{FF2B5EF4-FFF2-40B4-BE49-F238E27FC236}">
                <a16:creationId xmlns:a16="http://schemas.microsoft.com/office/drawing/2014/main" id="{FE48C8E2-4B2F-AD9D-8BD3-694830375BA9}"/>
              </a:ext>
            </a:extLst>
          </p:cNvPr>
          <p:cNvSpPr txBox="1"/>
          <p:nvPr/>
        </p:nvSpPr>
        <p:spPr>
          <a:xfrm>
            <a:off x="1600200" y="1828324"/>
            <a:ext cx="5943600" cy="3200876"/>
          </a:xfrm>
          <a:prstGeom prst="rect">
            <a:avLst/>
          </a:prstGeom>
          <a:noFill/>
        </p:spPr>
        <p:txBody>
          <a:bodyPr wrap="square" rtlCol="0">
            <a:spAutoFit/>
          </a:bodyPr>
          <a:lstStyle/>
          <a:p>
            <a:pPr>
              <a:spcAft>
                <a:spcPts val="1200"/>
              </a:spcAft>
            </a:pPr>
            <a:r>
              <a:rPr lang="en-US" sz="1400" b="0" i="0" dirty="0">
                <a:effectLst/>
                <a:latin typeface="Times New Roman" panose="02020603050405020304" pitchFamily="18" charset="0"/>
                <a:cs typeface="Times New Roman" panose="02020603050405020304" pitchFamily="18" charset="0"/>
              </a:rPr>
              <a:t>After the </a:t>
            </a:r>
            <a:r>
              <a:rPr lang="en-US" sz="1400" b="0" dirty="0">
                <a:effectLst/>
                <a:latin typeface="Times New Roman" panose="02020603050405020304" pitchFamily="18" charset="0"/>
                <a:cs typeface="Times New Roman" panose="02020603050405020304" pitchFamily="18" charset="0"/>
              </a:rPr>
              <a:t>March on Washington, </a:t>
            </a:r>
            <a:r>
              <a:rPr lang="en-US" sz="1400" b="0" i="0" dirty="0">
                <a:effectLst/>
                <a:latin typeface="Times New Roman" panose="02020603050405020304" pitchFamily="18" charset="0"/>
                <a:cs typeface="Times New Roman" panose="02020603050405020304" pitchFamily="18" charset="0"/>
              </a:rPr>
              <a:t>Rustin urged the Civil Rights Movement to shift its focus to politics, and he </a:t>
            </a:r>
            <a:r>
              <a:rPr lang="en-US" sz="1400" dirty="0">
                <a:latin typeface="Times New Roman" panose="02020603050405020304" pitchFamily="18" charset="0"/>
                <a:cs typeface="Times New Roman" panose="02020603050405020304" pitchFamily="18" charset="0"/>
              </a:rPr>
              <a:t>energetically supported the federal legislation leading to Congress’s passage of the Civil Rights Act of 1964 and the Voting Rights Act of 1965.</a:t>
            </a:r>
            <a:endParaRPr lang="en-US" sz="1400" b="0" dirty="0">
              <a:effectLst/>
              <a:latin typeface="Times New Roman" panose="02020603050405020304" pitchFamily="18" charset="0"/>
              <a:cs typeface="Times New Roman" panose="02020603050405020304" pitchFamily="18" charset="0"/>
            </a:endParaRPr>
          </a:p>
          <a:p>
            <a:pPr>
              <a:spcAft>
                <a:spcPts val="1200"/>
              </a:spcAft>
            </a:pPr>
            <a:r>
              <a:rPr lang="en-US" sz="1400" dirty="0">
                <a:latin typeface="Times New Roman" panose="02020603050405020304" pitchFamily="18" charset="0"/>
                <a:cs typeface="Times New Roman" panose="02020603050405020304" pitchFamily="18" charset="0"/>
              </a:rPr>
              <a:t>In that year</a:t>
            </a:r>
            <a:r>
              <a:rPr lang="en-US" sz="1400" b="0" i="0" dirty="0">
                <a:effectLst/>
                <a:latin typeface="Times New Roman" panose="02020603050405020304" pitchFamily="18" charset="0"/>
                <a:cs typeface="Times New Roman" panose="02020603050405020304" pitchFamily="18" charset="0"/>
              </a:rPr>
              <a:t>, with a founding grant from the AFL-CIO, a coalition of labor unions, Rustin created the A. Philip Randolph Institute (APRI), to build an interracial coalition that would promote racial justice and secure jobs and freedom for all Americans.   Rustin served as APRI's executive director from 1965 until 1972, and then until his 1987 death, as its honorary president. </a:t>
            </a:r>
          </a:p>
          <a:p>
            <a:pPr>
              <a:spcAft>
                <a:spcPts val="1200"/>
              </a:spcAft>
            </a:pPr>
            <a:r>
              <a:rPr lang="en-US" sz="1400" b="0" i="0" dirty="0">
                <a:effectLst/>
                <a:latin typeface="Times New Roman" panose="02020603050405020304" pitchFamily="18" charset="0"/>
                <a:cs typeface="Times New Roman" panose="02020603050405020304" pitchFamily="18" charset="0"/>
              </a:rPr>
              <a:t>Under Rustin's leadership, APRI announced a "Freedom Budget" that proposed to eliminate poverty in 10 years, conducted a nationwide voter registration campaign and ran a successful program to prepare people of color for apprenticeships in the building trades.</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2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normAutofit/>
          </a:bodyPr>
          <a:lstStyle/>
          <a:p>
            <a:pPr algn="ctr"/>
            <a:r>
              <a:rPr lang="en-US" sz="2400" b="1" dirty="0">
                <a:solidFill>
                  <a:srgbClr val="FFFFFF"/>
                </a:solidFill>
                <a:latin typeface="Copperplate" panose="02000504000000020004" pitchFamily="2" charset="77"/>
                <a:cs typeface="Times New Roman" pitchFamily="18" charset="0"/>
              </a:rPr>
              <a:t>The Vietnam War</a:t>
            </a:r>
          </a:p>
        </p:txBody>
      </p:sp>
      <p:sp>
        <p:nvSpPr>
          <p:cNvPr id="4" name="TextBox 3">
            <a:extLst>
              <a:ext uri="{FF2B5EF4-FFF2-40B4-BE49-F238E27FC236}">
                <a16:creationId xmlns:a16="http://schemas.microsoft.com/office/drawing/2014/main" id="{BCB2A8B7-08BE-EF57-F626-4C972AE8593D}"/>
              </a:ext>
            </a:extLst>
          </p:cNvPr>
          <p:cNvSpPr txBox="1"/>
          <p:nvPr/>
        </p:nvSpPr>
        <p:spPr>
          <a:xfrm>
            <a:off x="1600200" y="1828800"/>
            <a:ext cx="5943600" cy="2554545"/>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In the 1960s, the disastrous Vietnam War was a deeply polarizing event that frequently set longtime allies against each other.  </a:t>
            </a:r>
          </a:p>
          <a:p>
            <a:pPr>
              <a:spcAft>
                <a:spcPts val="1200"/>
              </a:spcAft>
            </a:pPr>
            <a:r>
              <a:rPr lang="en-US" sz="1400" dirty="0">
                <a:latin typeface="Times New Roman" panose="02020603050405020304" pitchFamily="18" charset="0"/>
                <a:cs typeface="Times New Roman" panose="02020603050405020304" pitchFamily="18" charset="0"/>
              </a:rPr>
              <a:t>While attempting to mobilize support for the Civil Rights Movement in the political mainstream, Rustin was perceived to be too close to leading Democrats, including Vice President Hubert Humphrey, and this troubled proponents of Black Power.  </a:t>
            </a:r>
          </a:p>
          <a:p>
            <a:pPr>
              <a:spcAft>
                <a:spcPts val="1200"/>
              </a:spcAft>
            </a:pPr>
            <a:r>
              <a:rPr lang="en-US" sz="1400" dirty="0">
                <a:latin typeface="Times New Roman" panose="02020603050405020304" pitchFamily="18" charset="0"/>
                <a:cs typeface="Times New Roman" panose="02020603050405020304" pitchFamily="18" charset="0"/>
              </a:rPr>
              <a:t>Rustin alienated antiwar activists by refusing to call for the immediate withdrawal of American troops from Vietnam and, in 1967, he advised Dr. King against speaking out to criticize the war in the powerful speech King delivered at Riverside Church in New York City.</a:t>
            </a:r>
          </a:p>
        </p:txBody>
      </p:sp>
    </p:spTree>
    <p:extLst>
      <p:ext uri="{BB962C8B-B14F-4D97-AF65-F5344CB8AC3E}">
        <p14:creationId xmlns:p14="http://schemas.microsoft.com/office/powerpoint/2010/main" val="98470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685800"/>
          </a:xfrm>
        </p:spPr>
        <p:txBody>
          <a:bodyPr vert="horz" lIns="91440" tIns="45720" rIns="91440" bIns="45720" rtlCol="0" anchor="b">
            <a:noAutofit/>
          </a:bodyPr>
          <a:lstStyle/>
          <a:p>
            <a:pPr algn="ctr"/>
            <a:r>
              <a:rPr lang="en-US" sz="2400" kern="1200" dirty="0">
                <a:latin typeface="Copperplate" panose="02000504000000020004" pitchFamily="2" charset="77"/>
                <a:cs typeface="Times New Roman" panose="02020603050405020304" pitchFamily="18" charset="0"/>
              </a:rPr>
              <a:t>Other Perspectives</a:t>
            </a:r>
          </a:p>
        </p:txBody>
      </p:sp>
      <p:sp>
        <p:nvSpPr>
          <p:cNvPr id="4" name="TextBox 3">
            <a:extLst>
              <a:ext uri="{FF2B5EF4-FFF2-40B4-BE49-F238E27FC236}">
                <a16:creationId xmlns:a16="http://schemas.microsoft.com/office/drawing/2014/main" id="{061C51F8-B9F4-6C96-7CED-432AD7157F67}"/>
              </a:ext>
            </a:extLst>
          </p:cNvPr>
          <p:cNvSpPr txBox="1"/>
          <p:nvPr/>
        </p:nvSpPr>
        <p:spPr>
          <a:xfrm>
            <a:off x="533400" y="5334000"/>
            <a:ext cx="8229600" cy="1295400"/>
          </a:xfrm>
          <a:prstGeom prst="rect">
            <a:avLst/>
          </a:prstGeom>
        </p:spPr>
        <p:txBody>
          <a:bodyPr vert="horz" lIns="91440" tIns="45720" rIns="91440" bIns="45720" rtlCol="0">
            <a:noAutofit/>
          </a:bodyPr>
          <a:lstStyle/>
          <a:p>
            <a:pPr>
              <a:spcBef>
                <a:spcPct val="20000"/>
              </a:spcBef>
            </a:pPr>
            <a:endParaRPr lang="en-US" sz="2000" kern="1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F4E022-E798-E301-E19C-B7A81ACE72AB}"/>
              </a:ext>
            </a:extLst>
          </p:cNvPr>
          <p:cNvSpPr txBox="1"/>
          <p:nvPr/>
        </p:nvSpPr>
        <p:spPr>
          <a:xfrm>
            <a:off x="1554480" y="1664256"/>
            <a:ext cx="6035040" cy="3416320"/>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Rustin had other differences with student activists in the late 1960s.  At a time when many colleges and universities were considering adding Black Studies courses and programs to their curricula, Rustin criticized the movement, asserting that these areas of study would not prepare students for the challenges of the workplace.</a:t>
            </a:r>
          </a:p>
          <a:p>
            <a:pPr>
              <a:spcAft>
                <a:spcPts val="1200"/>
              </a:spcAft>
            </a:pPr>
            <a:r>
              <a:rPr lang="en-US" sz="1400" dirty="0">
                <a:latin typeface="Times New Roman" panose="02020603050405020304" pitchFamily="18" charset="0"/>
                <a:cs typeface="Times New Roman" panose="02020603050405020304" pitchFamily="18" charset="0"/>
              </a:rPr>
              <a:t>At about the same time, Rustin clashed with one-time allies.  On April 6, 1968, two days after Dr. King was assassinated in Memphis, Tennessee, Rustin received the United Federation of Teachers' (UFT) Dewey Award, an acknowledgment by the New York City union of the civil rights leader’s long, far-reaching contributions to progressive social activism.  </a:t>
            </a:r>
          </a:p>
          <a:p>
            <a:pPr>
              <a:spcAft>
                <a:spcPts val="1200"/>
              </a:spcAft>
            </a:pPr>
            <a:r>
              <a:rPr lang="en-US" sz="1400" dirty="0">
                <a:latin typeface="Times New Roman" panose="02020603050405020304" pitchFamily="18" charset="0"/>
                <a:cs typeface="Times New Roman" panose="02020603050405020304" pitchFamily="18" charset="0"/>
              </a:rPr>
              <a:t>In what one observer described as a “pessimistic” acceptance speech, Rustin lamented conflict between the city’s teachers’ union, mostly White, and civil rights leaders, mostly Black, who demanded “community control” of the public schools. </a:t>
            </a:r>
          </a:p>
        </p:txBody>
      </p:sp>
    </p:spTree>
    <p:extLst>
      <p:ext uri="{BB962C8B-B14F-4D97-AF65-F5344CB8AC3E}">
        <p14:creationId xmlns:p14="http://schemas.microsoft.com/office/powerpoint/2010/main" val="421560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4"/>
          </a:xfrm>
        </p:spPr>
        <p:txBody>
          <a:bodyPr vert="horz" lIns="91440" tIns="45720" rIns="91440" bIns="45720" rtlCol="0" anchor="ctr">
            <a:normAutofit/>
          </a:bodyPr>
          <a:lstStyle/>
          <a:p>
            <a:r>
              <a:rPr lang="en-US" sz="2400" b="1" dirty="0">
                <a:latin typeface="Copperplate" panose="02000504000000020004" pitchFamily="2" charset="77"/>
                <a:cs typeface="Times New Roman" panose="02020603050405020304" pitchFamily="18" charset="0"/>
              </a:rPr>
              <a:t>Rustin and the Gay Rights Movement</a:t>
            </a:r>
            <a:endParaRPr lang="en-US" sz="2400" b="1" kern="1200" dirty="0">
              <a:latin typeface="Copperplate" panose="02000504000000020004" pitchFamily="2" charset="77"/>
              <a:cs typeface="Times New Roman" panose="02020603050405020304" pitchFamily="18" charset="0"/>
            </a:endParaRPr>
          </a:p>
        </p:txBody>
      </p:sp>
      <p:pic>
        <p:nvPicPr>
          <p:cNvPr id="5" name="Picture 4" descr="A picture containing person, person, suit&#10;&#10;Description automatically generated">
            <a:extLst>
              <a:ext uri="{FF2B5EF4-FFF2-40B4-BE49-F238E27FC236}">
                <a16:creationId xmlns:a16="http://schemas.microsoft.com/office/drawing/2014/main" id="{1E4AC774-D66C-5483-DF87-EEDF04483483}"/>
              </a:ext>
            </a:extLst>
          </p:cNvPr>
          <p:cNvPicPr>
            <a:picLocks noChangeAspect="1"/>
          </p:cNvPicPr>
          <p:nvPr/>
        </p:nvPicPr>
        <p:blipFill rotWithShape="1">
          <a:blip r:embed="rId2">
            <a:extLst>
              <a:ext uri="{28A0092B-C50C-407E-A947-70E740481C1C}">
                <a14:useLocalDpi xmlns:a14="http://schemas.microsoft.com/office/drawing/2010/main" val="0"/>
              </a:ext>
            </a:extLst>
          </a:blip>
          <a:srcRect r="1820" b="2061"/>
          <a:stretch/>
        </p:blipFill>
        <p:spPr>
          <a:xfrm>
            <a:off x="2087074" y="1828800"/>
            <a:ext cx="4969851" cy="2743200"/>
          </a:xfrm>
          <a:prstGeom prst="rect">
            <a:avLst/>
          </a:prstGeom>
        </p:spPr>
      </p:pic>
      <p:sp>
        <p:nvSpPr>
          <p:cNvPr id="3" name="TextBox 2">
            <a:extLst>
              <a:ext uri="{FF2B5EF4-FFF2-40B4-BE49-F238E27FC236}">
                <a16:creationId xmlns:a16="http://schemas.microsoft.com/office/drawing/2014/main" id="{03442FAC-C666-C6D2-7B5E-0D8AA7379EA7}"/>
              </a:ext>
            </a:extLst>
          </p:cNvPr>
          <p:cNvSpPr txBox="1"/>
          <p:nvPr/>
        </p:nvSpPr>
        <p:spPr>
          <a:xfrm>
            <a:off x="1981200" y="4711005"/>
            <a:ext cx="5211276" cy="1384995"/>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Rustin is described in some sources as a “closeted” gay man.  In fact, he always was honest about his sexual orientation, but he did not become a gay rights </a:t>
            </a:r>
            <a:r>
              <a:rPr lang="en-US" sz="1400" i="1" dirty="0">
                <a:latin typeface="Times New Roman" panose="02020603050405020304" pitchFamily="18" charset="0"/>
                <a:cs typeface="Times New Roman" panose="02020603050405020304" pitchFamily="18" charset="0"/>
              </a:rPr>
              <a:t>activist</a:t>
            </a:r>
            <a:r>
              <a:rPr lang="en-US" sz="1400" dirty="0">
                <a:latin typeface="Times New Roman" panose="02020603050405020304" pitchFamily="18" charset="0"/>
                <a:cs typeface="Times New Roman" panose="02020603050405020304" pitchFamily="18" charset="0"/>
              </a:rPr>
              <a:t> until late in life.  Rustin was increasingly outspoken in the 1980s, and, in 2003, 16 years after his death, writer and social critic Nat Hentoff titled an article in </a:t>
            </a:r>
            <a:r>
              <a:rPr lang="en-US" sz="1400" i="1" dirty="0">
                <a:latin typeface="Times New Roman" panose="02020603050405020304" pitchFamily="18" charset="0"/>
                <a:cs typeface="Times New Roman" panose="02020603050405020304" pitchFamily="18" charset="0"/>
              </a:rPr>
              <a:t>The</a:t>
            </a:r>
            <a:r>
              <a:rPr lang="en-US" sz="1400" dirty="0">
                <a:latin typeface="Times New Roman" panose="02020603050405020304" pitchFamily="18" charset="0"/>
                <a:cs typeface="Times New Roman" panose="02020603050405020304" pitchFamily="18" charset="0"/>
              </a:rPr>
              <a:t> </a:t>
            </a:r>
            <a:r>
              <a:rPr lang="en-US" sz="1400" i="1" dirty="0">
                <a:latin typeface="Times New Roman" panose="02020603050405020304" pitchFamily="18" charset="0"/>
                <a:cs typeface="Times New Roman" panose="02020603050405020304" pitchFamily="18" charset="0"/>
              </a:rPr>
              <a:t>Village Voice </a:t>
            </a:r>
            <a:r>
              <a:rPr lang="en-US" sz="1400" dirty="0">
                <a:latin typeface="Times New Roman" panose="02020603050405020304" pitchFamily="18" charset="0"/>
                <a:cs typeface="Times New Roman" panose="02020603050405020304" pitchFamily="18" charset="0"/>
              </a:rPr>
              <a:t>about Rustin, “An Indispensable Gay Man.”</a:t>
            </a:r>
          </a:p>
        </p:txBody>
      </p:sp>
    </p:spTree>
    <p:extLst>
      <p:ext uri="{BB962C8B-B14F-4D97-AF65-F5344CB8AC3E}">
        <p14:creationId xmlns:p14="http://schemas.microsoft.com/office/powerpoint/2010/main" val="18272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762000"/>
          </a:xfrm>
        </p:spPr>
        <p:txBody>
          <a:bodyPr>
            <a:noAutofit/>
          </a:bodyPr>
          <a:lstStyle/>
          <a:p>
            <a:pPr algn="ctr"/>
            <a:r>
              <a:rPr lang="en-US" sz="2400" b="1" dirty="0">
                <a:solidFill>
                  <a:srgbClr val="FFFFFF"/>
                </a:solidFill>
                <a:latin typeface="Copperplate" panose="02000504000000020004" pitchFamily="2" charset="77"/>
                <a:cs typeface="Aldhabi" panose="020B0604020202020204" pitchFamily="2" charset="-78"/>
              </a:rPr>
              <a:t>Race in the United States: Background</a:t>
            </a:r>
          </a:p>
        </p:txBody>
      </p:sp>
      <p:sp>
        <p:nvSpPr>
          <p:cNvPr id="3" name="TextBox 2">
            <a:extLst>
              <a:ext uri="{FF2B5EF4-FFF2-40B4-BE49-F238E27FC236}">
                <a16:creationId xmlns:a16="http://schemas.microsoft.com/office/drawing/2014/main" id="{DBF28B51-0DFA-250D-4D2B-100C11B84609}"/>
              </a:ext>
            </a:extLst>
          </p:cNvPr>
          <p:cNvSpPr txBox="1"/>
          <p:nvPr/>
        </p:nvSpPr>
        <p:spPr>
          <a:xfrm>
            <a:off x="1554480" y="1828800"/>
            <a:ext cx="6035040" cy="3631763"/>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In 1865, after nearly 250 years of slavery in the United States, and a few months after the end of the Civil War, the Thirteenth Amendment to the Constitution abolished slavery in the U.S, and four million enslaved people were officially free.  It was one of the most remarkable, revolutionary events in American history.</a:t>
            </a:r>
          </a:p>
          <a:p>
            <a:pPr>
              <a:spcAft>
                <a:spcPts val="1200"/>
              </a:spcAft>
            </a:pPr>
            <a:r>
              <a:rPr lang="en-US" sz="1400" dirty="0">
                <a:latin typeface="Times New Roman" panose="02020603050405020304" pitchFamily="18" charset="0"/>
                <a:cs typeface="Times New Roman" panose="02020603050405020304" pitchFamily="18" charset="0"/>
              </a:rPr>
              <a:t>However, in 1935, Dr. W.E.B. DuBois, the greatest Black intellectual of the first half of the 20</a:t>
            </a:r>
            <a:r>
              <a:rPr lang="en-US" sz="1400" baseline="30000" dirty="0">
                <a:latin typeface="Times New Roman" panose="02020603050405020304" pitchFamily="18" charset="0"/>
                <a:cs typeface="Times New Roman" panose="02020603050405020304" pitchFamily="18" charset="0"/>
              </a:rPr>
              <a:t>th</a:t>
            </a:r>
            <a:r>
              <a:rPr lang="en-US" sz="1400" dirty="0">
                <a:latin typeface="Times New Roman" panose="02020603050405020304" pitchFamily="18" charset="0"/>
                <a:cs typeface="Times New Roman" panose="02020603050405020304" pitchFamily="18" charset="0"/>
              </a:rPr>
              <a:t> century, remarked: “The slave went free, stood a brief moment in the sun, and then moved back toward slavery.”  The emergence of racial segregation through what were known as “Jim Crow” laws in the South and other states, created a society that was little better than slavery.  </a:t>
            </a:r>
          </a:p>
          <a:p>
            <a:pPr>
              <a:spcAft>
                <a:spcPts val="1200"/>
              </a:spcAft>
            </a:pPr>
            <a:r>
              <a:rPr lang="en-US" sz="1400" dirty="0">
                <a:latin typeface="Times New Roman" panose="02020603050405020304" pitchFamily="18" charset="0"/>
                <a:cs typeface="Times New Roman" panose="02020603050405020304" pitchFamily="18" charset="0"/>
              </a:rPr>
              <a:t>The Civil Rights Movement of the 1950s and 1960s was led by brave people, mostly Black, who challenged the systemically racist order.  Dr. Martin Luther King Jr. was the most famous of those leaders until he was assassinated in 1968.  At his side almost every step was activist Bayard Rustin.  This presentation provides an overview of his story.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6807"/>
            <a:ext cx="9144000" cy="724793"/>
          </a:xfrm>
        </p:spPr>
        <p:txBody>
          <a:bodyPr>
            <a:normAutofit/>
          </a:bodyPr>
          <a:lstStyle/>
          <a:p>
            <a:pPr algn="ctr"/>
            <a:r>
              <a:rPr lang="en-US" sz="2400" b="1" dirty="0">
                <a:solidFill>
                  <a:srgbClr val="FFFFFF"/>
                </a:solidFill>
                <a:latin typeface="Copperplate" panose="02000504000000020004" pitchFamily="2" charset="77"/>
                <a:cs typeface="Times New Roman" pitchFamily="18" charset="0"/>
              </a:rPr>
              <a:t>Enduring Fame</a:t>
            </a:r>
          </a:p>
        </p:txBody>
      </p:sp>
      <p:sp>
        <p:nvSpPr>
          <p:cNvPr id="3" name="TextBox 2">
            <a:extLst>
              <a:ext uri="{FF2B5EF4-FFF2-40B4-BE49-F238E27FC236}">
                <a16:creationId xmlns:a16="http://schemas.microsoft.com/office/drawing/2014/main" id="{6AAF6D0E-24F8-4082-364C-2B105E9C910A}"/>
              </a:ext>
            </a:extLst>
          </p:cNvPr>
          <p:cNvSpPr txBox="1"/>
          <p:nvPr/>
        </p:nvSpPr>
        <p:spPr>
          <a:xfrm>
            <a:off x="3048000" y="1905001"/>
            <a:ext cx="2601684" cy="3631763"/>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In August 2013, President Barack Obama posthumously awarded Bayard Rustin the Presidential Medal of Freedom.  </a:t>
            </a:r>
          </a:p>
          <a:p>
            <a:pPr>
              <a:spcAft>
                <a:spcPts val="1200"/>
              </a:spcAft>
            </a:pPr>
            <a:r>
              <a:rPr lang="en-US" sz="1400" dirty="0">
                <a:latin typeface="Times New Roman" panose="02020603050405020304" pitchFamily="18" charset="0"/>
                <a:cs typeface="Times New Roman" panose="02020603050405020304" pitchFamily="18" charset="0"/>
              </a:rPr>
              <a:t>In November 2013, Walter Naegle, Rustin’s partner, accepted the medal on his behalf, from Pres. Obama, in an East  Room White House ceremony.</a:t>
            </a:r>
          </a:p>
          <a:p>
            <a:pPr>
              <a:spcAft>
                <a:spcPts val="1200"/>
              </a:spcAft>
            </a:pPr>
            <a:r>
              <a:rPr lang="en-US" sz="1400" dirty="0">
                <a:latin typeface="Times New Roman" panose="02020603050405020304" pitchFamily="18" charset="0"/>
                <a:cs typeface="Times New Roman" panose="02020603050405020304" pitchFamily="18" charset="0"/>
              </a:rPr>
              <a:t>The Presidential Medal of Freedom is the highest honor a president can award a civilian; Obama honored Rustin’s five decades of activism and service to the Civil Rights Movement.</a:t>
            </a:r>
          </a:p>
        </p:txBody>
      </p:sp>
      <p:sp>
        <p:nvSpPr>
          <p:cNvPr id="6" name="TextBox 5">
            <a:extLst>
              <a:ext uri="{FF2B5EF4-FFF2-40B4-BE49-F238E27FC236}">
                <a16:creationId xmlns:a16="http://schemas.microsoft.com/office/drawing/2014/main" id="{555BE08F-BBEB-A429-EFCC-3826B923A4E6}"/>
              </a:ext>
            </a:extLst>
          </p:cNvPr>
          <p:cNvSpPr txBox="1"/>
          <p:nvPr/>
        </p:nvSpPr>
        <p:spPr>
          <a:xfrm>
            <a:off x="5924973" y="5410200"/>
            <a:ext cx="2194560" cy="577081"/>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Bayard Rustin Memorial</a:t>
            </a:r>
          </a:p>
          <a:p>
            <a:pPr algn="ctr"/>
            <a:r>
              <a:rPr lang="en-US" sz="1050" dirty="0">
                <a:latin typeface="Times New Roman" panose="02020603050405020304" pitchFamily="18" charset="0"/>
                <a:cs typeface="Times New Roman" panose="02020603050405020304" pitchFamily="18" charset="0"/>
              </a:rPr>
              <a:t>Heartland Alliance</a:t>
            </a:r>
          </a:p>
          <a:p>
            <a:pPr algn="ctr"/>
            <a:r>
              <a:rPr lang="en-US" sz="1050" dirty="0">
                <a:latin typeface="Times New Roman" panose="02020603050405020304" pitchFamily="18" charset="0"/>
                <a:cs typeface="Times New Roman" panose="02020603050405020304" pitchFamily="18" charset="0"/>
              </a:rPr>
              <a:t>Chicago, Illinois</a:t>
            </a:r>
          </a:p>
        </p:txBody>
      </p:sp>
      <p:sp>
        <p:nvSpPr>
          <p:cNvPr id="8" name="TextBox 7">
            <a:extLst>
              <a:ext uri="{FF2B5EF4-FFF2-40B4-BE49-F238E27FC236}">
                <a16:creationId xmlns:a16="http://schemas.microsoft.com/office/drawing/2014/main" id="{71E2CB30-354E-AF4C-BFD2-E8BDEA98FE26}"/>
              </a:ext>
            </a:extLst>
          </p:cNvPr>
          <p:cNvSpPr txBox="1"/>
          <p:nvPr/>
        </p:nvSpPr>
        <p:spPr>
          <a:xfrm>
            <a:off x="990600" y="5680502"/>
            <a:ext cx="1998722" cy="415498"/>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Presidential Medal of Freedom</a:t>
            </a:r>
          </a:p>
          <a:p>
            <a:pPr algn="ctr"/>
            <a:r>
              <a:rPr lang="en-US" sz="1050" dirty="0">
                <a:latin typeface="Times New Roman" panose="02020603050405020304" pitchFamily="18" charset="0"/>
                <a:cs typeface="Times New Roman" panose="02020603050405020304" pitchFamily="18" charset="0"/>
              </a:rPr>
              <a:t>Bayard Rustin 2013  </a:t>
            </a:r>
          </a:p>
        </p:txBody>
      </p:sp>
      <p:pic>
        <p:nvPicPr>
          <p:cNvPr id="11" name="Picture 10">
            <a:extLst>
              <a:ext uri="{FF2B5EF4-FFF2-40B4-BE49-F238E27FC236}">
                <a16:creationId xmlns:a16="http://schemas.microsoft.com/office/drawing/2014/main" id="{2CFA13B2-22EF-7849-B989-951FD5125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972" y="1758296"/>
            <a:ext cx="2194560" cy="3651904"/>
          </a:xfrm>
          <a:prstGeom prst="rect">
            <a:avLst/>
          </a:prstGeom>
        </p:spPr>
      </p:pic>
      <p:pic>
        <p:nvPicPr>
          <p:cNvPr id="13" name="Picture 12">
            <a:extLst>
              <a:ext uri="{FF2B5EF4-FFF2-40B4-BE49-F238E27FC236}">
                <a16:creationId xmlns:a16="http://schemas.microsoft.com/office/drawing/2014/main" id="{A0F7C958-A425-2044-8B6D-15D044917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643" y="1759235"/>
            <a:ext cx="1998722" cy="3857703"/>
          </a:xfrm>
          <a:prstGeom prst="rect">
            <a:avLst/>
          </a:prstGeom>
        </p:spPr>
      </p:pic>
    </p:spTree>
    <p:extLst>
      <p:ext uri="{BB962C8B-B14F-4D97-AF65-F5344CB8AC3E}">
        <p14:creationId xmlns:p14="http://schemas.microsoft.com/office/powerpoint/2010/main" val="540209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62000"/>
          </a:xfrm>
        </p:spPr>
        <p:txBody>
          <a:bodyPr>
            <a:noAutofit/>
          </a:bodyPr>
          <a:lstStyle/>
          <a:p>
            <a:pPr algn="ctr"/>
            <a:r>
              <a:rPr lang="en-US" sz="2400" b="1" dirty="0">
                <a:solidFill>
                  <a:srgbClr val="FFFFFF"/>
                </a:solidFill>
                <a:latin typeface="Copperplate" panose="02000504000000020004" pitchFamily="2" charset="77"/>
                <a:cs typeface="Times New Roman"/>
              </a:rPr>
              <a:t>Concluding Thoughts</a:t>
            </a:r>
          </a:p>
        </p:txBody>
      </p:sp>
      <p:sp>
        <p:nvSpPr>
          <p:cNvPr id="3" name="TextBox 2">
            <a:extLst>
              <a:ext uri="{FF2B5EF4-FFF2-40B4-BE49-F238E27FC236}">
                <a16:creationId xmlns:a16="http://schemas.microsoft.com/office/drawing/2014/main" id="{5D737544-14DC-1013-F72F-979B44606F61}"/>
              </a:ext>
            </a:extLst>
          </p:cNvPr>
          <p:cNvSpPr txBox="1"/>
          <p:nvPr/>
        </p:nvSpPr>
        <p:spPr>
          <a:xfrm>
            <a:off x="1600200" y="1752600"/>
            <a:ext cx="5943600" cy="3293209"/>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A tribute by the AFL-CIO, the coalition of labor unions, described Bayard Rustin as an activist who “served the trade union and civil rights movements as a brilliant theorist, tactician and organizer.”</a:t>
            </a:r>
          </a:p>
          <a:p>
            <a:pPr>
              <a:spcAft>
                <a:spcPts val="1200"/>
              </a:spcAft>
            </a:pPr>
            <a:r>
              <a:rPr lang="en-US" sz="1400" dirty="0">
                <a:latin typeface="Times New Roman" panose="02020603050405020304" pitchFamily="18" charset="0"/>
                <a:cs typeface="Times New Roman" panose="02020603050405020304" pitchFamily="18" charset="0"/>
              </a:rPr>
              <a:t>According to historian John D’Emilio, who wrote an authoritative biography of Rustin, his subject, </a:t>
            </a:r>
          </a:p>
          <a:p>
            <a:pPr lvl="1">
              <a:spcAft>
                <a:spcPts val="1200"/>
              </a:spcAft>
            </a:pPr>
            <a:r>
              <a:rPr lang="en-US" sz="1400" dirty="0">
                <a:latin typeface="Times New Roman" panose="02020603050405020304" pitchFamily="18" charset="0"/>
                <a:cs typeface="Times New Roman" panose="02020603050405020304" pitchFamily="18" charset="0"/>
              </a:rPr>
              <a:t>“more than anyone else in the postwar era, was a bridge linking the African American freedom struggle, peace campaigns, and a socialist vision of  economic democracy.”  </a:t>
            </a:r>
          </a:p>
          <a:p>
            <a:pPr>
              <a:spcAft>
                <a:spcPts val="1200"/>
              </a:spcAft>
            </a:pPr>
            <a:r>
              <a:rPr lang="en-US" sz="1400" dirty="0">
                <a:latin typeface="Times New Roman" panose="02020603050405020304" pitchFamily="18" charset="0"/>
                <a:cs typeface="Times New Roman" panose="02020603050405020304" pitchFamily="18" charset="0"/>
              </a:rPr>
              <a:t>Over 25 years after Professor D’Emilio wrote that, it remains accurate and quite an achievement!  </a:t>
            </a:r>
          </a:p>
          <a:p>
            <a:pPr>
              <a:spcAft>
                <a:spcPts val="1200"/>
              </a:spcAft>
            </a:pPr>
            <a:r>
              <a:rPr lang="en-US" sz="1400" dirty="0">
                <a:latin typeface="Times New Roman" panose="02020603050405020304" pitchFamily="18" charset="0"/>
                <a:cs typeface="Times New Roman" panose="02020603050405020304" pitchFamily="18" charset="0"/>
              </a:rPr>
              <a:t>Perhaps more than any other quality, Rustin had the courage of his convictions.  He took stands that often were unpopular and defended them with vigor.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533400"/>
          </a:xfrm>
        </p:spPr>
        <p:txBody>
          <a:bodyPr>
            <a:noAutofit/>
          </a:bodyPr>
          <a:lstStyle/>
          <a:p>
            <a:pPr algn="ctr"/>
            <a:br>
              <a:rPr lang="en-US" sz="2400" dirty="0">
                <a:solidFill>
                  <a:srgbClr val="FFFFFF"/>
                </a:solidFill>
                <a:latin typeface="Copperplate Gothic Bold" panose="020E0705020206020404" pitchFamily="34" charset="0"/>
                <a:cs typeface="Times New Roman" pitchFamily="18" charset="0"/>
              </a:rPr>
            </a:br>
            <a:br>
              <a:rPr lang="en-US" sz="2400" dirty="0">
                <a:solidFill>
                  <a:srgbClr val="FFFFFF"/>
                </a:solidFill>
                <a:latin typeface="Copperplate Gothic Bold" panose="020E0705020206020404" pitchFamily="34" charset="0"/>
                <a:cs typeface="Times New Roman" pitchFamily="18" charset="0"/>
              </a:rPr>
            </a:br>
            <a:br>
              <a:rPr lang="en-US" sz="2400" dirty="0">
                <a:solidFill>
                  <a:srgbClr val="FFFFFF"/>
                </a:solidFill>
                <a:latin typeface="Copperplate Gothic Bold" panose="020E0705020206020404" pitchFamily="34" charset="0"/>
                <a:cs typeface="Times New Roman" pitchFamily="18" charset="0"/>
              </a:rPr>
            </a:br>
            <a:br>
              <a:rPr lang="en-US" sz="2400" dirty="0">
                <a:solidFill>
                  <a:srgbClr val="FFFFFF"/>
                </a:solidFill>
                <a:latin typeface="Copperplate Gothic Bold" panose="020E0705020206020404" pitchFamily="34" charset="0"/>
                <a:cs typeface="Times New Roman" pitchFamily="18" charset="0"/>
              </a:rPr>
            </a:br>
            <a:r>
              <a:rPr lang="en-US" sz="2400" b="1" dirty="0">
                <a:solidFill>
                  <a:srgbClr val="FFFFFF"/>
                </a:solidFill>
                <a:latin typeface="Copperplate" panose="02000504000000020004" pitchFamily="2" charset="77"/>
                <a:cs typeface="Times New Roman" pitchFamily="18" charset="0"/>
              </a:rPr>
              <a:t>Selective Bibliography</a:t>
            </a:r>
            <a:br>
              <a:rPr lang="en-US" sz="2400" dirty="0">
                <a:solidFill>
                  <a:srgbClr val="FFFFFF"/>
                </a:solidFill>
                <a:latin typeface="Copperplate Gothic Bold" panose="020E0705020206020404" pitchFamily="34" charset="0"/>
                <a:cs typeface="Times New Roman" pitchFamily="18" charset="0"/>
              </a:rPr>
            </a:br>
            <a:br>
              <a:rPr lang="en-US" sz="2400" dirty="0">
                <a:solidFill>
                  <a:srgbClr val="FFFFFF"/>
                </a:solidFill>
                <a:latin typeface="Copperplate Gothic Bold" panose="020E0705020206020404" pitchFamily="34" charset="0"/>
                <a:cs typeface="Times New Roman" pitchFamily="18" charset="0"/>
              </a:rPr>
            </a:br>
            <a:br>
              <a:rPr lang="en-US" sz="2400" dirty="0">
                <a:solidFill>
                  <a:srgbClr val="FFFFFF"/>
                </a:solidFill>
                <a:latin typeface="Copperplate Gothic Bold" panose="020E0705020206020404" pitchFamily="34" charset="0"/>
                <a:cs typeface="Times New Roman" pitchFamily="18" charset="0"/>
              </a:rPr>
            </a:br>
            <a:br>
              <a:rPr lang="en-US" sz="2400" dirty="0">
                <a:solidFill>
                  <a:srgbClr val="FFFFFF"/>
                </a:solidFill>
                <a:latin typeface="Copperplate Gothic Bold" panose="020E0705020206020404" pitchFamily="34" charset="0"/>
                <a:cs typeface="Times New Roman" pitchFamily="18" charset="0"/>
              </a:rPr>
            </a:br>
            <a:endParaRPr lang="en-US" sz="2400" dirty="0">
              <a:solidFill>
                <a:srgbClr val="FFFFFF"/>
              </a:solidFill>
              <a:latin typeface="Copperplate Gothic Bold" panose="020E0705020206020404" pitchFamily="34" charset="0"/>
              <a:cs typeface="Times New Roman" pitchFamily="18" charset="0"/>
            </a:endParaRPr>
          </a:p>
        </p:txBody>
      </p:sp>
      <p:sp>
        <p:nvSpPr>
          <p:cNvPr id="5" name="TextBox 4">
            <a:extLst>
              <a:ext uri="{FF2B5EF4-FFF2-40B4-BE49-F238E27FC236}">
                <a16:creationId xmlns:a16="http://schemas.microsoft.com/office/drawing/2014/main" id="{B34D93F0-4E28-2FFA-DA04-62987A286263}"/>
              </a:ext>
            </a:extLst>
          </p:cNvPr>
          <p:cNvSpPr txBox="1"/>
          <p:nvPr/>
        </p:nvSpPr>
        <p:spPr>
          <a:xfrm>
            <a:off x="1143000" y="1524000"/>
            <a:ext cx="6858000" cy="4031873"/>
          </a:xfrm>
          <a:prstGeom prst="rect">
            <a:avLst/>
          </a:prstGeom>
          <a:noFill/>
        </p:spPr>
        <p:txBody>
          <a:bodyPr wrap="square" rtlCol="0">
            <a:spAutoFit/>
          </a:bodyPr>
          <a:lstStyle/>
          <a:p>
            <a:pPr marL="457200" indent="-457200">
              <a:spcAft>
                <a:spcPts val="1200"/>
              </a:spcAft>
            </a:pPr>
            <a:r>
              <a:rPr lang="en-US" sz="1400" dirty="0">
                <a:latin typeface="Times New Roman" panose="02020603050405020304" pitchFamily="18" charset="0"/>
                <a:cs typeface="Times New Roman" panose="02020603050405020304" pitchFamily="18" charset="0"/>
              </a:rPr>
              <a:t>Branch, Taylor, </a:t>
            </a:r>
            <a:r>
              <a:rPr lang="en-US" sz="1400" i="1" dirty="0">
                <a:latin typeface="Times New Roman" panose="02020603050405020304" pitchFamily="18" charset="0"/>
                <a:cs typeface="Times New Roman" panose="02020603050405020304" pitchFamily="18" charset="0"/>
              </a:rPr>
              <a:t>Parting the Waters: America in the King Years, 1954-1963 </a:t>
            </a:r>
            <a:r>
              <a:rPr lang="en-US" sz="1400" dirty="0">
                <a:latin typeface="Times New Roman" panose="02020603050405020304" pitchFamily="18" charset="0"/>
                <a:cs typeface="Times New Roman" panose="02020603050405020304" pitchFamily="18" charset="0"/>
              </a:rPr>
              <a:t>(Simon &amp; Schuster Paperbacks, 1988)</a:t>
            </a:r>
          </a:p>
          <a:p>
            <a:pPr marL="457200" indent="-457200">
              <a:spcAft>
                <a:spcPts val="1200"/>
              </a:spcAft>
            </a:pPr>
            <a:r>
              <a:rPr lang="en-US" sz="1400" dirty="0">
                <a:latin typeface="Times New Roman" panose="02020603050405020304" pitchFamily="18" charset="0"/>
                <a:cs typeface="Times New Roman" panose="02020603050405020304" pitchFamily="18" charset="0"/>
              </a:rPr>
              <a:t>D’Emilio, John, </a:t>
            </a:r>
            <a:r>
              <a:rPr lang="en-US" sz="1400" i="1" dirty="0">
                <a:latin typeface="Times New Roman" panose="02020603050405020304" pitchFamily="18" charset="0"/>
                <a:cs typeface="Times New Roman" panose="02020603050405020304" pitchFamily="18" charset="0"/>
              </a:rPr>
              <a:t>Lost Prophet: The Life and Times of Bayard Rustin </a:t>
            </a:r>
            <a:r>
              <a:rPr lang="en-US" sz="1400" dirty="0">
                <a:latin typeface="Times New Roman" panose="02020603050405020304" pitchFamily="18" charset="0"/>
                <a:cs typeface="Times New Roman" panose="02020603050405020304" pitchFamily="18" charset="0"/>
              </a:rPr>
              <a:t>(University of Chicago Press, paperback, 2004)</a:t>
            </a:r>
          </a:p>
          <a:p>
            <a:pPr marL="457200" indent="-457200">
              <a:spcAft>
                <a:spcPts val="1200"/>
              </a:spcAft>
            </a:pPr>
            <a:r>
              <a:rPr lang="en-US" sz="1400" dirty="0">
                <a:latin typeface="Times New Roman" panose="02020603050405020304" pitchFamily="18" charset="0"/>
                <a:cs typeface="Times New Roman" panose="02020603050405020304" pitchFamily="18" charset="0"/>
              </a:rPr>
              <a:t>Garrow, David J., </a:t>
            </a:r>
            <a:r>
              <a:rPr lang="en-US" sz="1400" i="1" dirty="0">
                <a:latin typeface="Times New Roman" panose="02020603050405020304" pitchFamily="18" charset="0"/>
                <a:cs typeface="Times New Roman" panose="02020603050405020304" pitchFamily="18" charset="0"/>
              </a:rPr>
              <a:t>Bearing the Cross: Martin Luther King, Jr., and the Southern Christian Leadership Conference </a:t>
            </a:r>
            <a:r>
              <a:rPr lang="en-US" sz="1400" dirty="0">
                <a:latin typeface="Times New Roman" panose="02020603050405020304" pitchFamily="18" charset="0"/>
                <a:cs typeface="Times New Roman" panose="02020603050405020304" pitchFamily="18" charset="0"/>
              </a:rPr>
              <a:t>(William Morrow, First Quill Edition, 1999)</a:t>
            </a:r>
          </a:p>
          <a:p>
            <a:pPr marL="457200" indent="-457200">
              <a:spcAft>
                <a:spcPts val="1200"/>
              </a:spcAft>
            </a:pPr>
            <a:r>
              <a:rPr lang="en-US" sz="1400" dirty="0">
                <a:latin typeface="Times New Roman" panose="02020603050405020304" pitchFamily="18" charset="0"/>
                <a:cs typeface="Times New Roman" panose="02020603050405020304" pitchFamily="18" charset="0"/>
              </a:rPr>
              <a:t>Isserman, Maurice &amp; Michael Kazin, </a:t>
            </a:r>
            <a:r>
              <a:rPr lang="en-US" sz="1400" i="1" dirty="0">
                <a:latin typeface="Times New Roman" panose="02020603050405020304" pitchFamily="18" charset="0"/>
                <a:cs typeface="Times New Roman" panose="02020603050405020304" pitchFamily="18" charset="0"/>
              </a:rPr>
              <a:t>America Divided: The Civil War of the 1960s </a:t>
            </a:r>
            <a:r>
              <a:rPr lang="en-US" sz="1400" dirty="0">
                <a:latin typeface="Times New Roman" panose="02020603050405020304" pitchFamily="18" charset="0"/>
                <a:cs typeface="Times New Roman" panose="02020603050405020304" pitchFamily="18" charset="0"/>
              </a:rPr>
              <a:t>(Oxford University Press, 2000)</a:t>
            </a:r>
          </a:p>
          <a:p>
            <a:pPr marL="457200" indent="-457200">
              <a:spcAft>
                <a:spcPts val="1200"/>
              </a:spcAft>
            </a:pPr>
            <a:r>
              <a:rPr lang="en-US" sz="1400" dirty="0">
                <a:latin typeface="Times New Roman" panose="02020603050405020304" pitchFamily="18" charset="0"/>
                <a:cs typeface="Times New Roman" panose="02020603050405020304" pitchFamily="18" charset="0"/>
              </a:rPr>
              <a:t>Joseph, Peniel E., </a:t>
            </a:r>
            <a:r>
              <a:rPr lang="en-US" sz="1400" i="1" dirty="0">
                <a:latin typeface="Times New Roman" panose="02020603050405020304" pitchFamily="18" charset="0"/>
                <a:cs typeface="Times New Roman" panose="02020603050405020304" pitchFamily="18" charset="0"/>
              </a:rPr>
              <a:t>The Sword and the Shield: The Revolutionary Lives of Malcolm X and Martin Luther King Jr. </a:t>
            </a:r>
            <a:r>
              <a:rPr lang="en-US" sz="1400" dirty="0">
                <a:latin typeface="Times New Roman" panose="02020603050405020304" pitchFamily="18" charset="0"/>
                <a:cs typeface="Times New Roman" panose="02020603050405020304" pitchFamily="18" charset="0"/>
              </a:rPr>
              <a:t>(Basic Books, paperback, 2021)</a:t>
            </a:r>
          </a:p>
          <a:p>
            <a:pPr marL="457200" indent="-457200">
              <a:spcAft>
                <a:spcPts val="1200"/>
              </a:spcAft>
            </a:pPr>
            <a:r>
              <a:rPr lang="en-US" sz="1400" dirty="0">
                <a:latin typeface="Times New Roman" panose="02020603050405020304" pitchFamily="18" charset="0"/>
                <a:cs typeface="Times New Roman" panose="02020603050405020304" pitchFamily="18" charset="0"/>
              </a:rPr>
              <a:t>Leighton, Jared, “’Character Assassins’: How the FBI Used the Issue of Homosexuality against the Black Freedom Struggle”, </a:t>
            </a:r>
            <a:r>
              <a:rPr lang="en-US" sz="1400" i="1" dirty="0">
                <a:latin typeface="Times New Roman" panose="02020603050405020304" pitchFamily="18" charset="0"/>
                <a:cs typeface="Times New Roman" panose="02020603050405020304" pitchFamily="18" charset="0"/>
              </a:rPr>
              <a:t>Journal of Civil and Human Rights </a:t>
            </a:r>
            <a:r>
              <a:rPr lang="en-US" sz="1400" dirty="0">
                <a:latin typeface="Times New Roman" panose="02020603050405020304" pitchFamily="18" charset="0"/>
                <a:cs typeface="Times New Roman" panose="02020603050405020304" pitchFamily="18" charset="0"/>
              </a:rPr>
              <a:t>, Vol. 2, No. 2 (Fall/Winter 2016), pp. 151-185</a:t>
            </a:r>
          </a:p>
          <a:p>
            <a:pPr marL="457200" indent="-457200">
              <a:spcAft>
                <a:spcPts val="1200"/>
              </a:spcAft>
            </a:pPr>
            <a:r>
              <a:rPr lang="en-US" sz="1400" dirty="0" err="1">
                <a:latin typeface="Times New Roman" panose="02020603050405020304" pitchFamily="18" charset="0"/>
                <a:cs typeface="Times New Roman" panose="02020603050405020304" pitchFamily="18" charset="0"/>
              </a:rPr>
              <a:t>Sitkoff</a:t>
            </a:r>
            <a:r>
              <a:rPr lang="en-US" sz="1400" dirty="0">
                <a:latin typeface="Times New Roman" panose="02020603050405020304" pitchFamily="18" charset="0"/>
                <a:cs typeface="Times New Roman" panose="02020603050405020304" pitchFamily="18" charset="0"/>
              </a:rPr>
              <a:t>, Harvard, </a:t>
            </a:r>
            <a:r>
              <a:rPr lang="en-US" sz="1400" i="1" dirty="0">
                <a:latin typeface="Times New Roman" panose="02020603050405020304" pitchFamily="18" charset="0"/>
                <a:cs typeface="Times New Roman" panose="02020603050405020304" pitchFamily="18" charset="0"/>
              </a:rPr>
              <a:t>King: Pilgrimage to the Mountaintop </a:t>
            </a:r>
            <a:r>
              <a:rPr lang="en-US" sz="1400" dirty="0">
                <a:latin typeface="Times New Roman" panose="02020603050405020304" pitchFamily="18" charset="0"/>
                <a:cs typeface="Times New Roman" panose="02020603050405020304" pitchFamily="18" charset="0"/>
              </a:rPr>
              <a:t>(Hill and Wang, paperback, 2009)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755510"/>
          </a:xfrm>
        </p:spPr>
        <p:txBody>
          <a:bodyPr>
            <a:noAutofit/>
          </a:bodyPr>
          <a:lstStyle/>
          <a:p>
            <a:pPr algn="ctr"/>
            <a:r>
              <a:rPr lang="en-US" sz="2400" b="1" dirty="0">
                <a:solidFill>
                  <a:srgbClr val="FFFFFF"/>
                </a:solidFill>
                <a:latin typeface="Copperplate" panose="02000504000000020004" pitchFamily="2" charset="77"/>
                <a:cs typeface="Times New Roman" pitchFamily="18" charset="0"/>
              </a:rPr>
              <a:t>Highlights of the Civil Rights Movement in the 1960s </a:t>
            </a:r>
          </a:p>
        </p:txBody>
      </p:sp>
      <p:sp>
        <p:nvSpPr>
          <p:cNvPr id="3" name="TextBox 2">
            <a:extLst>
              <a:ext uri="{FF2B5EF4-FFF2-40B4-BE49-F238E27FC236}">
                <a16:creationId xmlns:a16="http://schemas.microsoft.com/office/drawing/2014/main" id="{53568D83-57FD-2F1D-FE62-581769E60A60}"/>
              </a:ext>
            </a:extLst>
          </p:cNvPr>
          <p:cNvSpPr txBox="1"/>
          <p:nvPr/>
        </p:nvSpPr>
        <p:spPr>
          <a:xfrm>
            <a:off x="1371600" y="1386840"/>
            <a:ext cx="6400800" cy="4678204"/>
          </a:xfrm>
          <a:prstGeom prst="rect">
            <a:avLst/>
          </a:prstGeom>
          <a:noFill/>
        </p:spPr>
        <p:txBody>
          <a:bodyPr wrap="square" rtlCol="0">
            <a:spAutoFit/>
          </a:bodyPr>
          <a:lstStyle/>
          <a:p>
            <a:pPr>
              <a:spcAft>
                <a:spcPts val="1200"/>
              </a:spcAft>
              <a:buAutoNum type="arabicPlain" startAt="1960"/>
              <a:tabLst>
                <a:tab pos="617538" algn="l"/>
              </a:tabLst>
            </a:pPr>
            <a:r>
              <a:rPr lang="en-US" sz="1400" dirty="0">
                <a:latin typeface="Times New Roman" panose="02020603050405020304" pitchFamily="18" charset="0"/>
                <a:cs typeface="Times New Roman" panose="02020603050405020304" pitchFamily="18" charset="0"/>
              </a:rPr>
              <a:t> 	Black college students protesting segregated lunch counters in the South 	founded the Student Non-Violent Coordinating Committee</a:t>
            </a:r>
          </a:p>
          <a:p>
            <a:pPr>
              <a:spcAft>
                <a:spcPts val="1200"/>
              </a:spcAft>
              <a:buAutoNum type="arabicPlain" startAt="1961"/>
              <a:tabLst>
                <a:tab pos="617538" algn="l"/>
              </a:tabLst>
            </a:pPr>
            <a:r>
              <a:rPr lang="en-US" sz="1400" dirty="0">
                <a:latin typeface="Times New Roman" panose="02020603050405020304" pitchFamily="18" charset="0"/>
                <a:cs typeface="Times New Roman" panose="02020603050405020304" pitchFamily="18" charset="0"/>
              </a:rPr>
              <a:t>    	Freedom Riders demanded integration of interstate travel services and 	facilities in the South </a:t>
            </a:r>
          </a:p>
          <a:p>
            <a:pPr>
              <a:spcAft>
                <a:spcPts val="1200"/>
              </a:spcAft>
              <a:tabLst>
                <a:tab pos="617538" algn="l"/>
              </a:tabLst>
            </a:pPr>
            <a:r>
              <a:rPr lang="en-US" sz="1400" dirty="0">
                <a:latin typeface="Times New Roman" panose="02020603050405020304" pitchFamily="18" charset="0"/>
                <a:cs typeface="Times New Roman" panose="02020603050405020304" pitchFamily="18" charset="0"/>
              </a:rPr>
              <a:t>	President John Kennedy called for “affirmative action” as a necessary remedy 	for past discrimination, especially in federal hiring and contracting </a:t>
            </a:r>
          </a:p>
          <a:p>
            <a:pPr marL="342900" indent="-342900">
              <a:spcAft>
                <a:spcPts val="1200"/>
              </a:spcAft>
              <a:buAutoNum type="arabicPlain" startAt="1962"/>
              <a:tabLst>
                <a:tab pos="617538" algn="l"/>
              </a:tabLst>
            </a:pPr>
            <a:r>
              <a:rPr lang="en-US" sz="1400" dirty="0">
                <a:latin typeface="Times New Roman" panose="02020603050405020304" pitchFamily="18" charset="0"/>
                <a:cs typeface="Times New Roman" panose="02020603050405020304" pitchFamily="18" charset="0"/>
              </a:rPr>
              <a:t> 	James Meredith, a Black veteran, attempted to enroll at the University of 	Mississippi.  When White mobs rioted, Pres. Kennedy mobilized the 	state’s National Guard to protect Meredith, and Kennedy sent 5,000 	federal 	troops to restore order.</a:t>
            </a:r>
          </a:p>
          <a:p>
            <a:pPr>
              <a:spcAft>
                <a:spcPts val="1200"/>
              </a:spcAft>
              <a:tabLst>
                <a:tab pos="617538" algn="l"/>
              </a:tabLst>
            </a:pPr>
            <a:r>
              <a:rPr lang="en-US" sz="1400" dirty="0">
                <a:latin typeface="Times New Roman" panose="02020603050405020304" pitchFamily="18" charset="0"/>
                <a:cs typeface="Times New Roman" panose="02020603050405020304" pitchFamily="18" charset="0"/>
              </a:rPr>
              <a:t>	Segregationist Democrat George Wallace was elected governor of Alabama</a:t>
            </a:r>
          </a:p>
          <a:p>
            <a:pPr>
              <a:spcAft>
                <a:spcPts val="1200"/>
              </a:spcAft>
              <a:buAutoNum type="arabicPlain" startAt="1963"/>
              <a:tabLst>
                <a:tab pos="617538" algn="l"/>
              </a:tabLst>
            </a:pPr>
            <a:r>
              <a:rPr lang="en-US" sz="1400" dirty="0">
                <a:latin typeface="Times New Roman" panose="02020603050405020304" pitchFamily="18" charset="0"/>
                <a:cs typeface="Times New Roman" panose="02020603050405020304" pitchFamily="18" charset="0"/>
              </a:rPr>
              <a:t> 	In June, after Gov. Wallace tried to prevent Black students from 	integrating the University of Alabama, Pres. Kennedy sent Justice 	Department officials and federal troops to confront Wallace, and he backed 	down.  </a:t>
            </a:r>
          </a:p>
          <a:p>
            <a:pPr>
              <a:spcAft>
                <a:spcPts val="1200"/>
              </a:spcAft>
              <a:tabLst>
                <a:tab pos="617538" algn="l"/>
              </a:tabLst>
            </a:pPr>
            <a:r>
              <a:rPr lang="en-US" sz="1400" dirty="0">
                <a:latin typeface="Times New Roman" panose="02020603050405020304" pitchFamily="18" charset="0"/>
                <a:cs typeface="Times New Roman" panose="02020603050405020304" pitchFamily="18" charset="0"/>
              </a:rPr>
              <a:t>	In August, during the </a:t>
            </a:r>
            <a:r>
              <a:rPr lang="en-US" sz="1400" i="1" dirty="0">
                <a:latin typeface="Times New Roman" panose="02020603050405020304" pitchFamily="18" charset="0"/>
                <a:cs typeface="Times New Roman" panose="02020603050405020304" pitchFamily="18" charset="0"/>
              </a:rPr>
              <a:t>March on Washington for Jobs and Freedom, </a:t>
            </a:r>
            <a:r>
              <a:rPr lang="en-US" sz="1400" dirty="0">
                <a:latin typeface="Times New Roman" panose="02020603050405020304" pitchFamily="18" charset="0"/>
                <a:cs typeface="Times New Roman" panose="02020603050405020304" pitchFamily="18" charset="0"/>
              </a:rPr>
              <a:t>250,000 	people heard Dr. Martin Luther King Jr.’s “I Have a Dream” speech.</a:t>
            </a:r>
          </a:p>
        </p:txBody>
      </p:sp>
    </p:spTree>
    <p:extLst>
      <p:ext uri="{BB962C8B-B14F-4D97-AF65-F5344CB8AC3E}">
        <p14:creationId xmlns:p14="http://schemas.microsoft.com/office/powerpoint/2010/main" val="356567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6090"/>
            <a:ext cx="9144000" cy="603110"/>
          </a:xfrm>
        </p:spPr>
        <p:txBody>
          <a:bodyPr>
            <a:noAutofit/>
          </a:bodyPr>
          <a:lstStyle/>
          <a:p>
            <a:pPr algn="ctr"/>
            <a:r>
              <a:rPr lang="en-US" sz="2400" b="1" dirty="0">
                <a:solidFill>
                  <a:srgbClr val="FFFFFF"/>
                </a:solidFill>
                <a:latin typeface="Copperplate" panose="02000504000000020004" pitchFamily="2" charset="77"/>
                <a:cs typeface="Times New Roman" pitchFamily="18" charset="0"/>
              </a:rPr>
              <a:t>The Civil Rights Movement in the 1960s </a:t>
            </a:r>
          </a:p>
        </p:txBody>
      </p:sp>
      <p:sp>
        <p:nvSpPr>
          <p:cNvPr id="4" name="TextBox 3">
            <a:extLst>
              <a:ext uri="{FF2B5EF4-FFF2-40B4-BE49-F238E27FC236}">
                <a16:creationId xmlns:a16="http://schemas.microsoft.com/office/drawing/2014/main" id="{2DFF3D68-0887-BCEB-5BBF-31CC874FCFBF}"/>
              </a:ext>
            </a:extLst>
          </p:cNvPr>
          <p:cNvSpPr txBox="1"/>
          <p:nvPr/>
        </p:nvSpPr>
        <p:spPr>
          <a:xfrm>
            <a:off x="1371600" y="1371600"/>
            <a:ext cx="6400800" cy="4452501"/>
          </a:xfrm>
          <a:prstGeom prst="rect">
            <a:avLst/>
          </a:prstGeom>
          <a:noFill/>
        </p:spPr>
        <p:txBody>
          <a:bodyPr wrap="square" rtlCol="0">
            <a:spAutoFit/>
          </a:bodyPr>
          <a:lstStyle/>
          <a:p>
            <a:pPr marR="0">
              <a:spcBef>
                <a:spcPts val="0"/>
              </a:spcBef>
              <a:spcAft>
                <a:spcPts val="1200"/>
              </a:spcAft>
              <a:buAutoNum type="arabicPlain" startAt="1964"/>
              <a:tabLst>
                <a:tab pos="684213"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 few months after Kennedy’s assassination, Congress passed and </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Pres. 	Lyndon Johnson signed into law the Civil Rights Act, the most far-reaching 	piece of federal civil rights legislation since the end of Reconstruction</a:t>
            </a:r>
          </a:p>
          <a:p>
            <a:pPr marR="0">
              <a:spcBef>
                <a:spcPts val="0"/>
              </a:spcBef>
              <a:spcAft>
                <a:spcPts val="1200"/>
              </a:spcAft>
              <a:tabLst>
                <a:tab pos="684213"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	Congress passed the Economic Opportunity Act, beginning what became 	known as the “war on poverty”</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1200"/>
              </a:spcAft>
              <a:tabLst>
                <a:tab pos="684213"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1965 	Black nationalist leader Malcolm X was assassinated in New York 	City</a:t>
            </a:r>
          </a:p>
          <a:p>
            <a:pPr marR="0">
              <a:spcBef>
                <a:spcPts val="0"/>
              </a:spcBef>
              <a:spcAft>
                <a:spcPts val="1200"/>
              </a:spcAft>
              <a:tabLst>
                <a:tab pos="684213"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Congress passed, and Pres. Johnson signed into law, the Voting  Rights Act </a:t>
            </a:r>
          </a:p>
          <a:p>
            <a:pPr marR="0">
              <a:spcBef>
                <a:spcPts val="0"/>
              </a:spcBef>
              <a:spcAft>
                <a:spcPts val="1200"/>
              </a:spcAft>
              <a:tabLst>
                <a:tab pos="684213"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1967	Thurgood Marshall, who had successfully argued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Brown v. Board of 	Education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1954), was nominated to</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Supreme Court by Pres. Johnson 	and confirmed by the Senate, becoming the first Black justice</a:t>
            </a:r>
          </a:p>
          <a:p>
            <a:pPr marR="0">
              <a:spcBef>
                <a:spcPts val="0"/>
              </a:spcBef>
              <a:spcAft>
                <a:spcPts val="1200"/>
              </a:spcAft>
              <a:buAutoNum type="arabicPlain" startAt="1968"/>
              <a:tabLst>
                <a:tab pos="684213"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Dr. King was assassinated in Memphis, Tennessee</a:t>
            </a:r>
          </a:p>
          <a:p>
            <a:pPr marR="0">
              <a:spcBef>
                <a:spcPts val="0"/>
              </a:spcBef>
              <a:spcAft>
                <a:spcPts val="1200"/>
              </a:spcAft>
              <a:buAutoNum type="arabicPlain" startAt="1968"/>
              <a:tabLst>
                <a:tab pos="684213" algn="l"/>
              </a:tabLs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ctr">
              <a:spcBef>
                <a:spcPts val="0"/>
              </a:spcBef>
              <a:spcAft>
                <a:spcPts val="400"/>
              </a:spcAft>
              <a:tabLst>
                <a:tab pos="684213" algn="l"/>
              </a:tabLs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Principal Source </a:t>
            </a:r>
          </a:p>
          <a:p>
            <a:pPr marR="0">
              <a:spcBef>
                <a:spcPts val="0"/>
              </a:spcBef>
              <a:spcAft>
                <a:spcPts val="1200"/>
              </a:spcAft>
              <a:tabLst>
                <a:tab pos="684213"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Isserman, Maurice &amp; Michael Kazin,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Critical Events During the Long 1960s,”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America Divided: The Civil War of the 1960s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(Oxford University Press, 2000)</a:t>
            </a:r>
          </a:p>
        </p:txBody>
      </p:sp>
    </p:spTree>
    <p:extLst>
      <p:ext uri="{BB962C8B-B14F-4D97-AF65-F5344CB8AC3E}">
        <p14:creationId xmlns:p14="http://schemas.microsoft.com/office/powerpoint/2010/main" val="144515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899C-59B1-F495-EB6F-3A5E1A6DCFD5}"/>
              </a:ext>
            </a:extLst>
          </p:cNvPr>
          <p:cNvSpPr>
            <a:spLocks noGrp="1"/>
          </p:cNvSpPr>
          <p:nvPr>
            <p:ph type="title"/>
          </p:nvPr>
        </p:nvSpPr>
        <p:spPr>
          <a:xfrm>
            <a:off x="0" y="480536"/>
            <a:ext cx="9144000" cy="738664"/>
          </a:xfrm>
        </p:spPr>
        <p:txBody>
          <a:bodyPr>
            <a:normAutofit/>
          </a:bodyPr>
          <a:lstStyle/>
          <a:p>
            <a:r>
              <a:rPr lang="en-US" sz="2400" b="1" dirty="0">
                <a:latin typeface="Copperplate" panose="02000504000000020004" pitchFamily="2" charset="77"/>
                <a:cs typeface="Times New Roman" panose="02020603050405020304" pitchFamily="18" charset="0"/>
              </a:rPr>
              <a:t>Bayard Rustin’s Roots</a:t>
            </a:r>
          </a:p>
        </p:txBody>
      </p:sp>
      <p:sp>
        <p:nvSpPr>
          <p:cNvPr id="3" name="Content Placeholder 2">
            <a:extLst>
              <a:ext uri="{FF2B5EF4-FFF2-40B4-BE49-F238E27FC236}">
                <a16:creationId xmlns:a16="http://schemas.microsoft.com/office/drawing/2014/main" id="{992C3A59-6CCA-F3D5-1EB5-DDBF836285CB}"/>
              </a:ext>
            </a:extLst>
          </p:cNvPr>
          <p:cNvSpPr>
            <a:spLocks noGrp="1"/>
          </p:cNvSpPr>
          <p:nvPr>
            <p:ph idx="1"/>
          </p:nvPr>
        </p:nvSpPr>
        <p:spPr>
          <a:xfrm>
            <a:off x="3276600" y="1458584"/>
            <a:ext cx="5257800" cy="1236343"/>
          </a:xfrm>
        </p:spPr>
        <p:txBody>
          <a:bodyPr>
            <a:noAutofit/>
          </a:bodyPr>
          <a:lstStyle/>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Every person is a product of his or her time and surroundings, especially family.  Bayard Rustin later explained: “My activism did not spring from my being gay, or, for that matter, from my being black.  Rather, it  is rooted fundamentally in my Quaker upbringing, and the values that were instilled in me by my grandparents who reared me.</a:t>
            </a:r>
          </a:p>
          <a:p>
            <a:pPr marL="0" indent="0">
              <a:spcBef>
                <a:spcPts val="0"/>
              </a:spcBef>
              <a:spcAft>
                <a:spcPts val="1200"/>
              </a:spcAft>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endParaRPr lang="en-US" sz="1400" dirty="0">
              <a:latin typeface="Times New Roman" panose="02020603050405020304" pitchFamily="18" charset="0"/>
              <a:cs typeface="Times New Roman" panose="02020603050405020304" pitchFamily="18" charset="0"/>
            </a:endParaRPr>
          </a:p>
        </p:txBody>
      </p:sp>
      <p:pic>
        <p:nvPicPr>
          <p:cNvPr id="5" name="Picture 4" descr="A picture containing text, person, posing&#10;&#10;Description automatically generated">
            <a:extLst>
              <a:ext uri="{FF2B5EF4-FFF2-40B4-BE49-F238E27FC236}">
                <a16:creationId xmlns:a16="http://schemas.microsoft.com/office/drawing/2014/main" id="{011BCE68-CE5E-46A8-B8B1-1485B985BE5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9000"/>
                    </a14:imgEffect>
                    <a14:imgEffect>
                      <a14:brightnessContrast bright="2000" contrast="3000"/>
                    </a14:imgEffect>
                  </a14:imgLayer>
                </a14:imgProps>
              </a:ext>
              <a:ext uri="{28A0092B-C50C-407E-A947-70E740481C1C}">
                <a14:useLocalDpi xmlns:a14="http://schemas.microsoft.com/office/drawing/2010/main" val="0"/>
              </a:ext>
            </a:extLst>
          </a:blip>
          <a:stretch>
            <a:fillRect/>
          </a:stretch>
        </p:blipFill>
        <p:spPr>
          <a:xfrm>
            <a:off x="990600" y="1600200"/>
            <a:ext cx="2094781" cy="2743200"/>
          </a:xfrm>
          <a:prstGeom prst="rect">
            <a:avLst/>
          </a:prstGeom>
        </p:spPr>
      </p:pic>
      <p:sp>
        <p:nvSpPr>
          <p:cNvPr id="8" name="TextBox 7">
            <a:extLst>
              <a:ext uri="{FF2B5EF4-FFF2-40B4-BE49-F238E27FC236}">
                <a16:creationId xmlns:a16="http://schemas.microsoft.com/office/drawing/2014/main" id="{3440AA1E-54CF-CDAD-1A4B-CE13F45BD5F1}"/>
              </a:ext>
            </a:extLst>
          </p:cNvPr>
          <p:cNvSpPr txBox="1"/>
          <p:nvPr/>
        </p:nvSpPr>
        <p:spPr>
          <a:xfrm>
            <a:off x="838200" y="4343400"/>
            <a:ext cx="2438400" cy="415498"/>
          </a:xfrm>
          <a:prstGeom prst="rect">
            <a:avLst/>
          </a:prstGeom>
          <a:noFill/>
        </p:spPr>
        <p:txBody>
          <a:bodyPr wrap="square" rtlCol="0">
            <a:spAutoFit/>
          </a:bodyPr>
          <a:lstStyle/>
          <a:p>
            <a:pPr algn="ctr"/>
            <a:r>
              <a:rPr lang="en-US" sz="1050" dirty="0">
                <a:latin typeface="Times New Roman" panose="02020603050405020304" pitchFamily="18" charset="0"/>
                <a:cs typeface="Times New Roman" panose="02020603050405020304" pitchFamily="18" charset="0"/>
              </a:rPr>
              <a:t>Mary McLeod Bethune </a:t>
            </a:r>
          </a:p>
          <a:p>
            <a:pPr algn="ctr"/>
            <a:r>
              <a:rPr lang="en-US" sz="1050" dirty="0">
                <a:latin typeface="Times New Roman" panose="02020603050405020304" pitchFamily="18" charset="0"/>
                <a:cs typeface="Times New Roman" panose="02020603050405020304" pitchFamily="18" charset="0"/>
              </a:rPr>
              <a:t>pioneering educator &amp; civil rights activist</a:t>
            </a:r>
          </a:p>
        </p:txBody>
      </p:sp>
      <p:sp>
        <p:nvSpPr>
          <p:cNvPr id="6" name="Content Placeholder 2">
            <a:extLst>
              <a:ext uri="{FF2B5EF4-FFF2-40B4-BE49-F238E27FC236}">
                <a16:creationId xmlns:a16="http://schemas.microsoft.com/office/drawing/2014/main" id="{931BA4DA-C580-7845-A697-CE8E45F81DED}"/>
              </a:ext>
            </a:extLst>
          </p:cNvPr>
          <p:cNvSpPr txBox="1">
            <a:spLocks/>
          </p:cNvSpPr>
          <p:nvPr/>
        </p:nvSpPr>
        <p:spPr>
          <a:xfrm>
            <a:off x="762000" y="5063320"/>
            <a:ext cx="5113868" cy="7386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People resulted in leaders of the Black community such as W. E. B. Du Bois and Mary McLeod Bethune visiting the Rustin home during Bayard’s childhood.</a:t>
            </a:r>
          </a:p>
          <a:p>
            <a:pPr marL="0" indent="0">
              <a:spcBef>
                <a:spcPts val="0"/>
              </a:spcBef>
              <a:spcAft>
                <a:spcPts val="1200"/>
              </a:spcAft>
              <a:buFont typeface="Arial" pitchFamily="34" charset="0"/>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Font typeface="Arial" pitchFamily="34" charset="0"/>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Font typeface="Arial" pitchFamily="34" charset="0"/>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Font typeface="Arial" pitchFamily="34" charset="0"/>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Font typeface="Arial" pitchFamily="34" charset="0"/>
              <a:buNone/>
            </a:pP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Font typeface="Arial" pitchFamily="34" charset="0"/>
              <a:buNone/>
            </a:pPr>
            <a:endParaRPr 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B7090AC-1DCA-684F-A631-322987D43CAD}"/>
              </a:ext>
            </a:extLst>
          </p:cNvPr>
          <p:cNvSpPr txBox="1"/>
          <p:nvPr/>
        </p:nvSpPr>
        <p:spPr>
          <a:xfrm>
            <a:off x="5958840" y="5486400"/>
            <a:ext cx="2651760" cy="548640"/>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W. E. B. Du Bois</a:t>
            </a:r>
          </a:p>
          <a:p>
            <a:pPr algn="ctr"/>
            <a:r>
              <a:rPr lang="en-US" sz="1000" dirty="0">
                <a:latin typeface="Times New Roman" panose="02020603050405020304" pitchFamily="18" charset="0"/>
                <a:cs typeface="Times New Roman" panose="02020603050405020304" pitchFamily="18" charset="0"/>
              </a:rPr>
              <a:t>Harpers Ferry, W VA, 1907</a:t>
            </a:r>
          </a:p>
          <a:p>
            <a:pPr algn="ctr"/>
            <a:r>
              <a:rPr lang="en-US" sz="1000" dirty="0">
                <a:latin typeface="Times New Roman" panose="02020603050405020304" pitchFamily="18" charset="0"/>
                <a:cs typeface="Times New Roman" panose="02020603050405020304" pitchFamily="18" charset="0"/>
              </a:rPr>
              <a:t>DuBois Collection; University of Massachusetts </a:t>
            </a:r>
          </a:p>
        </p:txBody>
      </p:sp>
      <p:pic>
        <p:nvPicPr>
          <p:cNvPr id="9" name="Picture 8">
            <a:extLst>
              <a:ext uri="{FF2B5EF4-FFF2-40B4-BE49-F238E27FC236}">
                <a16:creationId xmlns:a16="http://schemas.microsoft.com/office/drawing/2014/main" id="{CC4CEEA4-A4B8-6848-82B5-75EB6ED393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48" t="904" r="14281" b="1461"/>
          <a:stretch/>
        </p:blipFill>
        <p:spPr>
          <a:xfrm>
            <a:off x="6205483" y="2743200"/>
            <a:ext cx="2176517" cy="2721126"/>
          </a:xfrm>
          <a:prstGeom prst="rect">
            <a:avLst/>
          </a:prstGeom>
        </p:spPr>
      </p:pic>
      <p:sp>
        <p:nvSpPr>
          <p:cNvPr id="4" name="TextBox 3">
            <a:extLst>
              <a:ext uri="{FF2B5EF4-FFF2-40B4-BE49-F238E27FC236}">
                <a16:creationId xmlns:a16="http://schemas.microsoft.com/office/drawing/2014/main" id="{F96A150D-9F3E-1D44-921D-AEC1260DA51E}"/>
              </a:ext>
            </a:extLst>
          </p:cNvPr>
          <p:cNvSpPr txBox="1"/>
          <p:nvPr/>
        </p:nvSpPr>
        <p:spPr>
          <a:xfrm>
            <a:off x="3276600" y="2677784"/>
            <a:ext cx="2590800" cy="2462213"/>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Rustin was born in 1912, one of 12 children raised by his grandparents in West Chester, Pennsylvania, a few miles west of Philadelphia.  Rustin’s life-long commitment to nonviolence began with his Quaker upbringing and the influence of his grandmother, whose support for the National Association for the Advancement of Colored</a:t>
            </a:r>
          </a:p>
        </p:txBody>
      </p:sp>
    </p:spTree>
    <p:extLst>
      <p:ext uri="{BB962C8B-B14F-4D97-AF65-F5344CB8AC3E}">
        <p14:creationId xmlns:p14="http://schemas.microsoft.com/office/powerpoint/2010/main" val="360449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Autofit/>
          </a:bodyPr>
          <a:lstStyle/>
          <a:p>
            <a:pPr algn="ctr"/>
            <a:r>
              <a:rPr lang="en-US" sz="2400" b="1" dirty="0">
                <a:solidFill>
                  <a:srgbClr val="FFFFFF"/>
                </a:solidFill>
                <a:latin typeface="Copperplate" panose="02000504000000020004" pitchFamily="2" charset="77"/>
                <a:cs typeface="Times New Roman" pitchFamily="18" charset="0"/>
              </a:rPr>
              <a:t>Introduction to Activism</a:t>
            </a:r>
          </a:p>
        </p:txBody>
      </p:sp>
      <p:sp>
        <p:nvSpPr>
          <p:cNvPr id="4" name="TextBox 3">
            <a:extLst>
              <a:ext uri="{FF2B5EF4-FFF2-40B4-BE49-F238E27FC236}">
                <a16:creationId xmlns:a16="http://schemas.microsoft.com/office/drawing/2014/main" id="{BB913305-9A52-E204-A209-726C6DBEB8D7}"/>
              </a:ext>
            </a:extLst>
          </p:cNvPr>
          <p:cNvSpPr txBox="1"/>
          <p:nvPr/>
        </p:nvSpPr>
        <p:spPr>
          <a:xfrm>
            <a:off x="609600" y="1715393"/>
            <a:ext cx="4343400" cy="3785652"/>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After graduating from West Chester High School, Rustin studied intermittently at Wilberforce University, Cheyney State Teachers College, and City College of New York.</a:t>
            </a:r>
          </a:p>
          <a:p>
            <a:pPr>
              <a:spcAft>
                <a:spcPts val="1200"/>
              </a:spcAft>
            </a:pPr>
            <a:r>
              <a:rPr lang="en-US" sz="1400" dirty="0">
                <a:latin typeface="Times New Roman" panose="02020603050405020304" pitchFamily="18" charset="0"/>
                <a:cs typeface="Times New Roman" panose="02020603050405020304" pitchFamily="18" charset="0"/>
              </a:rPr>
              <a:t>While a student at City College in the 1930s, Rustin joined the Young Communist League (YCL).   Drawn to what he believed was the Communists’ commitment to racial justice, Rustin left the organization in 1941, when the Communist Party shifted its emphasis away from civil rights activities.   Rustin later said about this episode: </a:t>
            </a:r>
          </a:p>
          <a:p>
            <a:pPr lvl="1">
              <a:spcAft>
                <a:spcPts val="1200"/>
              </a:spcAft>
            </a:pPr>
            <a:r>
              <a:rPr lang="en-US" sz="1400" dirty="0">
                <a:latin typeface="Times New Roman" panose="02020603050405020304" pitchFamily="18" charset="0"/>
                <a:cs typeface="Times New Roman" panose="02020603050405020304" pitchFamily="18" charset="0"/>
              </a:rPr>
              <a:t>“It was inescapably clear that I had been wrong.”  </a:t>
            </a:r>
          </a:p>
          <a:p>
            <a:pPr>
              <a:spcAft>
                <a:spcPts val="1200"/>
              </a:spcAft>
            </a:pPr>
            <a:r>
              <a:rPr lang="en-US" sz="1400" dirty="0">
                <a:latin typeface="Times New Roman" panose="02020603050405020304" pitchFamily="18" charset="0"/>
                <a:cs typeface="Times New Roman" panose="02020603050405020304" pitchFamily="18" charset="0"/>
              </a:rPr>
              <a:t>Shortly after departing YCL, Rustin was appointed youth organizer of the proposed 1941 March on Washington, by trade union leader A. Philip Randolph.  That protest did not take place, but it contributed to Rustin’s growing reputation as an activist and organizer.</a:t>
            </a:r>
          </a:p>
        </p:txBody>
      </p:sp>
      <p:pic>
        <p:nvPicPr>
          <p:cNvPr id="5" name="Picture 4">
            <a:extLst>
              <a:ext uri="{FF2B5EF4-FFF2-40B4-BE49-F238E27FC236}">
                <a16:creationId xmlns:a16="http://schemas.microsoft.com/office/drawing/2014/main" id="{9EADB56F-CD93-7B44-97C8-0997DB6C5B6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44000"/>
                    </a14:imgEffect>
                  </a14:imgLayer>
                </a14:imgProps>
              </a:ext>
              <a:ext uri="{28A0092B-C50C-407E-A947-70E740481C1C}">
                <a14:useLocalDpi xmlns:a14="http://schemas.microsoft.com/office/drawing/2010/main" val="0"/>
              </a:ext>
            </a:extLst>
          </a:blip>
          <a:srcRect l="1" t="6123" r="-838"/>
          <a:stretch/>
        </p:blipFill>
        <p:spPr>
          <a:xfrm>
            <a:off x="5066279" y="1752598"/>
            <a:ext cx="3468121" cy="3963889"/>
          </a:xfrm>
          <a:prstGeom prst="rect">
            <a:avLst/>
          </a:prstGeom>
        </p:spPr>
      </p:pic>
    </p:spTree>
    <p:extLst>
      <p:ext uri="{BB962C8B-B14F-4D97-AF65-F5344CB8AC3E}">
        <p14:creationId xmlns:p14="http://schemas.microsoft.com/office/powerpoint/2010/main" val="129071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685800"/>
          </a:xfrm>
        </p:spPr>
        <p:txBody>
          <a:bodyPr>
            <a:normAutofit/>
          </a:bodyPr>
          <a:lstStyle/>
          <a:p>
            <a:r>
              <a:rPr lang="en-US" sz="2400" b="1" dirty="0">
                <a:latin typeface="Copperplate" panose="02000504000000020004" pitchFamily="2" charset="77"/>
                <a:cs typeface="Times New Roman" panose="02020603050405020304" pitchFamily="18" charset="0"/>
              </a:rPr>
              <a:t>World War II</a:t>
            </a:r>
          </a:p>
        </p:txBody>
      </p:sp>
      <p:sp>
        <p:nvSpPr>
          <p:cNvPr id="4" name="TextBox 3">
            <a:extLst>
              <a:ext uri="{FF2B5EF4-FFF2-40B4-BE49-F238E27FC236}">
                <a16:creationId xmlns:a16="http://schemas.microsoft.com/office/drawing/2014/main" id="{0ED03BDC-20D6-7285-0AF7-72C0D65D7702}"/>
              </a:ext>
            </a:extLst>
          </p:cNvPr>
          <p:cNvSpPr txBox="1"/>
          <p:nvPr/>
        </p:nvSpPr>
        <p:spPr>
          <a:xfrm>
            <a:off x="4267200" y="1731390"/>
            <a:ext cx="4267200" cy="3416320"/>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World War II began in Europe in 1939; the United States remained officially neutral until December 8, 1941.  </a:t>
            </a:r>
          </a:p>
          <a:p>
            <a:pPr>
              <a:spcAft>
                <a:spcPts val="1200"/>
              </a:spcAft>
            </a:pPr>
            <a:r>
              <a:rPr lang="en-US" sz="1400" dirty="0">
                <a:latin typeface="Times New Roman" panose="02020603050405020304" pitchFamily="18" charset="0"/>
                <a:cs typeface="Times New Roman" panose="02020603050405020304" pitchFamily="18" charset="0"/>
              </a:rPr>
              <a:t>In 1940, Rustin received a draft notice and, as a Quaker, he was classified as a “conscientious objector.”  Three years later he was assigned to work in a civilian public service camp. “My conscience motivates me to combat by nonviolent means the ever-growing racial tension in the United States,” he wrote to the draft board, explaining his refusal to report. </a:t>
            </a:r>
          </a:p>
          <a:p>
            <a:pPr marL="347663" lvl="1">
              <a:spcAft>
                <a:spcPts val="1200"/>
              </a:spcAft>
            </a:pPr>
            <a:r>
              <a:rPr lang="en-US" sz="1400" dirty="0">
                <a:latin typeface="Times New Roman" panose="02020603050405020304" pitchFamily="18" charset="0"/>
                <a:cs typeface="Times New Roman" panose="02020603050405020304" pitchFamily="18" charset="0"/>
              </a:rPr>
              <a:t>“At the same time the government directs that I follow the conscription law.  Which path shall I take – that directed by my faith or that of my country? … when there is a conflict, I must follow the Lord’s will.”</a:t>
            </a:r>
          </a:p>
        </p:txBody>
      </p:sp>
      <p:pic>
        <p:nvPicPr>
          <p:cNvPr id="5" name="Picture 4">
            <a:extLst>
              <a:ext uri="{FF2B5EF4-FFF2-40B4-BE49-F238E27FC236}">
                <a16:creationId xmlns:a16="http://schemas.microsoft.com/office/drawing/2014/main" id="{BFA91C4E-EA7D-7F49-80EC-63DC14B410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6" t="3935" r="4978"/>
          <a:stretch/>
        </p:blipFill>
        <p:spPr>
          <a:xfrm>
            <a:off x="772506" y="1828800"/>
            <a:ext cx="3189894" cy="2743200"/>
          </a:xfrm>
          <a:prstGeom prst="rect">
            <a:avLst/>
          </a:prstGeom>
        </p:spPr>
      </p:pic>
      <p:sp>
        <p:nvSpPr>
          <p:cNvPr id="7" name="TextBox 6">
            <a:extLst>
              <a:ext uri="{FF2B5EF4-FFF2-40B4-BE49-F238E27FC236}">
                <a16:creationId xmlns:a16="http://schemas.microsoft.com/office/drawing/2014/main" id="{516132F3-1B6A-D54B-A7C6-4C361485CC14}"/>
              </a:ext>
            </a:extLst>
          </p:cNvPr>
          <p:cNvSpPr txBox="1"/>
          <p:nvPr/>
        </p:nvSpPr>
        <p:spPr>
          <a:xfrm>
            <a:off x="677334" y="4614683"/>
            <a:ext cx="3361266" cy="418608"/>
          </a:xfrm>
          <a:prstGeom prst="rect">
            <a:avLst/>
          </a:prstGeom>
          <a:noFill/>
        </p:spPr>
        <p:txBody>
          <a:bodyPr wrap="square">
            <a:spAutoFit/>
          </a:bodyPr>
          <a:lstStyle/>
          <a:p>
            <a:pPr algn="ctr"/>
            <a:r>
              <a:rPr lang="en-US" sz="1050" dirty="0">
                <a:latin typeface="Times New Roman" panose="02020603050405020304" pitchFamily="18" charset="0"/>
                <a:cs typeface="Times New Roman" panose="02020603050405020304" pitchFamily="18" charset="0"/>
              </a:rPr>
              <a:t>Rustin p</a:t>
            </a:r>
            <a:r>
              <a:rPr lang="en-US" sz="1050" i="0" u="none" strike="noStrike" dirty="0">
                <a:effectLst/>
                <a:latin typeface="Times New Roman" panose="02020603050405020304" pitchFamily="18" charset="0"/>
                <a:cs typeface="Times New Roman" panose="02020603050405020304" pitchFamily="18" charset="0"/>
              </a:rPr>
              <a:t>osing with the lute he taught himself to play, while incarcerated as a conscientious objector, 1947</a:t>
            </a:r>
          </a:p>
        </p:txBody>
      </p:sp>
      <p:sp>
        <p:nvSpPr>
          <p:cNvPr id="8" name="TextBox 7">
            <a:extLst>
              <a:ext uri="{FF2B5EF4-FFF2-40B4-BE49-F238E27FC236}">
                <a16:creationId xmlns:a16="http://schemas.microsoft.com/office/drawing/2014/main" id="{61E3A071-CD9F-204E-98BC-42C775EF7AF7}"/>
              </a:ext>
            </a:extLst>
          </p:cNvPr>
          <p:cNvSpPr txBox="1"/>
          <p:nvPr/>
        </p:nvSpPr>
        <p:spPr>
          <a:xfrm>
            <a:off x="606778" y="5147711"/>
            <a:ext cx="7927622" cy="954107"/>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Rustin’s principled refusal to serve in the armed forces, even as a non-combatant, led to two years of imprisonment.  After release, he worked for the Fellowship of Reconciliation, a pacifist organization that pioneered nonviolent direct action in the North, and he helped establish the Congress on Racial Equality (CORE), a more confrontational civil rights organization. </a:t>
            </a:r>
          </a:p>
        </p:txBody>
      </p:sp>
    </p:spTree>
    <p:extLst>
      <p:ext uri="{BB962C8B-B14F-4D97-AF65-F5344CB8AC3E}">
        <p14:creationId xmlns:p14="http://schemas.microsoft.com/office/powerpoint/2010/main" val="409417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655638"/>
          </a:xfrm>
        </p:spPr>
        <p:txBody>
          <a:bodyPr anchor="ctr">
            <a:normAutofit/>
          </a:bodyPr>
          <a:lstStyle/>
          <a:p>
            <a:r>
              <a:rPr lang="en-US" sz="2400" b="1" dirty="0">
                <a:latin typeface="Copperplate" panose="02000504000000020004" pitchFamily="2" charset="77"/>
                <a:cs typeface="Times New Roman" panose="02020603050405020304" pitchFamily="18" charset="0"/>
              </a:rPr>
              <a:t>Rustin’s Trip to India, 1948-49</a:t>
            </a:r>
          </a:p>
        </p:txBody>
      </p:sp>
      <p:sp>
        <p:nvSpPr>
          <p:cNvPr id="9" name="Content Placeholder 3">
            <a:extLst>
              <a:ext uri="{FF2B5EF4-FFF2-40B4-BE49-F238E27FC236}">
                <a16:creationId xmlns:a16="http://schemas.microsoft.com/office/drawing/2014/main" id="{D431FCEB-981A-6547-9BEC-39DC9B991C0C}"/>
              </a:ext>
            </a:extLst>
          </p:cNvPr>
          <p:cNvSpPr>
            <a:spLocks noGrp="1"/>
          </p:cNvSpPr>
          <p:nvPr>
            <p:ph sz="half" idx="2"/>
          </p:nvPr>
        </p:nvSpPr>
        <p:spPr>
          <a:xfrm>
            <a:off x="1783080" y="4267200"/>
            <a:ext cx="5577840" cy="1828800"/>
          </a:xfrm>
        </p:spPr>
        <p:txBody>
          <a:bodyPr>
            <a:normAutofit/>
          </a:bodyPr>
          <a:lstStyle/>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In 1948, Mohandas Gandhi was assassinated by a Hindu extremist.  A few months later, India became independent from the British Empire.</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Rustin traveled to India to learn directly about the principles of Gandhian non-violent resistance.  </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While in Asia, Rustin met Prime Minister Jawaharlal Nehru, a disciple of Gandhi, who had become independent India’s first Prime Minister.</a:t>
            </a:r>
          </a:p>
        </p:txBody>
      </p:sp>
      <p:pic>
        <p:nvPicPr>
          <p:cNvPr id="5" name="Picture 4">
            <a:extLst>
              <a:ext uri="{FF2B5EF4-FFF2-40B4-BE49-F238E27FC236}">
                <a16:creationId xmlns:a16="http://schemas.microsoft.com/office/drawing/2014/main" id="{DDFC67D6-A6B2-374F-A365-715BB2EEC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0053" r="1779" b="5283"/>
          <a:stretch/>
        </p:blipFill>
        <p:spPr>
          <a:xfrm>
            <a:off x="2034540" y="1676400"/>
            <a:ext cx="5074920" cy="2438400"/>
          </a:xfrm>
          <a:prstGeom prst="rect">
            <a:avLst/>
          </a:prstGeom>
        </p:spPr>
      </p:pic>
    </p:spTree>
    <p:extLst>
      <p:ext uri="{BB962C8B-B14F-4D97-AF65-F5344CB8AC3E}">
        <p14:creationId xmlns:p14="http://schemas.microsoft.com/office/powerpoint/2010/main" val="78733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43379"/>
          </a:xfrm>
        </p:spPr>
        <p:txBody>
          <a:bodyPr>
            <a:normAutofit/>
          </a:bodyPr>
          <a:lstStyle/>
          <a:p>
            <a:pPr algn="ctr"/>
            <a:r>
              <a:rPr lang="en-US" sz="2400" b="1" dirty="0">
                <a:solidFill>
                  <a:srgbClr val="FFFFFF"/>
                </a:solidFill>
                <a:latin typeface="Copperplate" panose="02000504000000020004" pitchFamily="2" charset="77"/>
                <a:cs typeface="Times New Roman" pitchFamily="18" charset="0"/>
              </a:rPr>
              <a:t>Origins of the Civil Rights Movement</a:t>
            </a:r>
          </a:p>
        </p:txBody>
      </p:sp>
      <p:sp>
        <p:nvSpPr>
          <p:cNvPr id="3" name="TextBox 2">
            <a:extLst>
              <a:ext uri="{FF2B5EF4-FFF2-40B4-BE49-F238E27FC236}">
                <a16:creationId xmlns:a16="http://schemas.microsoft.com/office/drawing/2014/main" id="{56A099B3-7684-1A99-5D39-B83071E93CFE}"/>
              </a:ext>
            </a:extLst>
          </p:cNvPr>
          <p:cNvSpPr txBox="1"/>
          <p:nvPr/>
        </p:nvSpPr>
        <p:spPr>
          <a:xfrm>
            <a:off x="1554480" y="1752600"/>
            <a:ext cx="6035040" cy="3139321"/>
          </a:xfrm>
          <a:prstGeom prst="rect">
            <a:avLst/>
          </a:prstGeom>
          <a:noFill/>
        </p:spPr>
        <p:txBody>
          <a:bodyPr wrap="square" rtlCol="0">
            <a:spAutoFit/>
          </a:bodyPr>
          <a:lstStyle/>
          <a:p>
            <a:pPr>
              <a:spcAft>
                <a:spcPts val="1200"/>
              </a:spcAft>
            </a:pPr>
            <a:r>
              <a:rPr lang="en-US" sz="1400" dirty="0">
                <a:latin typeface="Times New Roman" panose="02020603050405020304" pitchFamily="18" charset="0"/>
                <a:cs typeface="Times New Roman" panose="02020603050405020304" pitchFamily="18" charset="0"/>
              </a:rPr>
              <a:t>The Civil War ended in 1865. Soon afterwards, the Thirteenth Amendment to the U. S.  Constitution, which abolished slavery, was ratified.  </a:t>
            </a:r>
          </a:p>
          <a:p>
            <a:pPr>
              <a:spcAft>
                <a:spcPts val="1200"/>
              </a:spcAft>
            </a:pPr>
            <a:r>
              <a:rPr lang="en-US" sz="1400" dirty="0">
                <a:latin typeface="Times New Roman" panose="02020603050405020304" pitchFamily="18" charset="0"/>
                <a:cs typeface="Times New Roman" panose="02020603050405020304" pitchFamily="18" charset="0"/>
              </a:rPr>
              <a:t>What became known as the Civil Rights Movement had its origins in Reconstruction, during which the Fourteenth (1868) and Fifteenth (1870) Amendments also were ratified.  For decades, however, these laws were not enforced.</a:t>
            </a:r>
          </a:p>
          <a:p>
            <a:pPr>
              <a:spcAft>
                <a:spcPts val="1200"/>
              </a:spcAft>
            </a:pPr>
            <a:r>
              <a:rPr lang="en-US" sz="1400" dirty="0">
                <a:latin typeface="Times New Roman" panose="02020603050405020304" pitchFamily="18" charset="0"/>
                <a:cs typeface="Times New Roman" panose="02020603050405020304" pitchFamily="18" charset="0"/>
              </a:rPr>
              <a:t>In 1954, the Supreme Court decided </a:t>
            </a:r>
            <a:r>
              <a:rPr lang="en-US" sz="1400" i="1" dirty="0">
                <a:latin typeface="Times New Roman" panose="02020603050405020304" pitchFamily="18" charset="0"/>
                <a:cs typeface="Times New Roman" panose="02020603050405020304" pitchFamily="18" charset="0"/>
              </a:rPr>
              <a:t>Brown v. Board of Education </a:t>
            </a:r>
            <a:r>
              <a:rPr lang="en-US" sz="1400" dirty="0">
                <a:latin typeface="Times New Roman" panose="02020603050405020304" pitchFamily="18" charset="0"/>
                <a:cs typeface="Times New Roman" panose="02020603050405020304" pitchFamily="18" charset="0"/>
              </a:rPr>
              <a:t>and held that</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racial segregation in public schools violated the Fourteenth Amendment equal protection clause.  </a:t>
            </a:r>
          </a:p>
          <a:p>
            <a:pPr>
              <a:spcAft>
                <a:spcPts val="1200"/>
              </a:spcAft>
            </a:pPr>
            <a:r>
              <a:rPr lang="en-US" sz="1400" dirty="0">
                <a:latin typeface="Times New Roman" panose="02020603050405020304" pitchFamily="18" charset="0"/>
                <a:cs typeface="Times New Roman" panose="02020603050405020304" pitchFamily="18" charset="0"/>
              </a:rPr>
              <a:t>The next year, Black passengers began boycotting the segregated bus system in Montgomery, Alabama, transforming the Civil Rights Movement from a legal abstraction to protest against dis crimination in everyday life. </a:t>
            </a:r>
          </a:p>
        </p:txBody>
      </p:sp>
    </p:spTree>
    <p:extLst>
      <p:ext uri="{BB962C8B-B14F-4D97-AF65-F5344CB8AC3E}">
        <p14:creationId xmlns:p14="http://schemas.microsoft.com/office/powerpoint/2010/main" val="364191201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40987</TotalTime>
  <Words>3080</Words>
  <Application>Microsoft Office PowerPoint</Application>
  <PresentationFormat>On-screen Show (4:3)</PresentationFormat>
  <Paragraphs>139</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Copperplate</vt:lpstr>
      <vt:lpstr>Copperplate Gothic Bold</vt:lpstr>
      <vt:lpstr>Times New Roman</vt:lpstr>
      <vt:lpstr>Wingdings 2</vt:lpstr>
      <vt:lpstr>Black</vt:lpstr>
      <vt:lpstr>PowerPoint Presentation</vt:lpstr>
      <vt:lpstr>Race in the United States: Background</vt:lpstr>
      <vt:lpstr>Highlights of the Civil Rights Movement in the 1960s </vt:lpstr>
      <vt:lpstr>The Civil Rights Movement in the 1960s </vt:lpstr>
      <vt:lpstr>Bayard Rustin’s Roots</vt:lpstr>
      <vt:lpstr>Introduction to Activism</vt:lpstr>
      <vt:lpstr>World War II</vt:lpstr>
      <vt:lpstr>Rustin’s Trip to India, 1948-49</vt:lpstr>
      <vt:lpstr>Origins of the Civil Rights Movement</vt:lpstr>
      <vt:lpstr>Dr. Martin Luther King Jr.</vt:lpstr>
      <vt:lpstr>Fissures in the Struggle for Black Freedom</vt:lpstr>
      <vt:lpstr>Rustin’s “Open Secret”</vt:lpstr>
      <vt:lpstr>F.B.I. Surveillance</vt:lpstr>
      <vt:lpstr>Attempts to Discredit Rustin in Congress</vt:lpstr>
      <vt:lpstr>The March on Washington, 1963</vt:lpstr>
      <vt:lpstr>“From Protest to Politics”</vt:lpstr>
      <vt:lpstr>The Vietnam War</vt:lpstr>
      <vt:lpstr>Other Perspectives</vt:lpstr>
      <vt:lpstr>Rustin and the Gay Rights Movement</vt:lpstr>
      <vt:lpstr>Enduring Fame</vt:lpstr>
      <vt:lpstr>Concluding Thoughts</vt:lpstr>
      <vt:lpstr>    Selective Bibliography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Lincoln’s Doubts  about the Future</dc:title>
  <dc:creator>Steve</dc:creator>
  <cp:lastModifiedBy>Steven Berizzi</cp:lastModifiedBy>
  <cp:revision>501</cp:revision>
  <cp:lastPrinted>2015-02-05T22:06:53Z</cp:lastPrinted>
  <dcterms:created xsi:type="dcterms:W3CDTF">2006-08-16T00:00:00Z</dcterms:created>
  <dcterms:modified xsi:type="dcterms:W3CDTF">2022-09-21T17:24:21Z</dcterms:modified>
</cp:coreProperties>
</file>