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sldIdLst>
    <p:sldId id="277" r:id="rId2"/>
    <p:sldId id="280" r:id="rId3"/>
    <p:sldId id="308" r:id="rId4"/>
    <p:sldId id="279" r:id="rId5"/>
    <p:sldId id="301" r:id="rId6"/>
    <p:sldId id="305" r:id="rId7"/>
    <p:sldId id="292" r:id="rId8"/>
    <p:sldId id="311" r:id="rId9"/>
    <p:sldId id="293" r:id="rId10"/>
    <p:sldId id="307" r:id="rId11"/>
    <p:sldId id="285" r:id="rId12"/>
    <p:sldId id="302" r:id="rId13"/>
    <p:sldId id="309" r:id="rId14"/>
    <p:sldId id="295" r:id="rId15"/>
    <p:sldId id="269" r:id="rId16"/>
    <p:sldId id="306" r:id="rId17"/>
    <p:sldId id="260" r:id="rId18"/>
    <p:sldId id="282" r:id="rId19"/>
    <p:sldId id="303" r:id="rId20"/>
    <p:sldId id="288" r:id="rId21"/>
    <p:sldId id="312" r:id="rId22"/>
    <p:sldId id="313" r:id="rId23"/>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0" autoAdjust="0"/>
    <p:restoredTop sz="96405" autoAdjust="0"/>
  </p:normalViewPr>
  <p:slideViewPr>
    <p:cSldViewPr>
      <p:cViewPr varScale="1">
        <p:scale>
          <a:sx n="83" d="100"/>
          <a:sy n="83" d="100"/>
        </p:scale>
        <p:origin x="1157"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B47B960E-AA07-4FF7-BA22-EA27E04DE0A1}" type="datetimeFigureOut">
              <a:rPr lang="en-US" smtClean="0"/>
              <a:pPr/>
              <a:t>9/28/2020</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85726E8F-42A0-4C80-AEDF-15679576F422}" type="slidenum">
              <a:rPr lang="en-US" smtClean="0"/>
              <a:pPr/>
              <a:t>‹#›</a:t>
            </a:fld>
            <a:endParaRPr lang="en-US" dirty="0"/>
          </a:p>
        </p:txBody>
      </p:sp>
    </p:spTree>
    <p:extLst>
      <p:ext uri="{BB962C8B-B14F-4D97-AF65-F5344CB8AC3E}">
        <p14:creationId xmlns:p14="http://schemas.microsoft.com/office/powerpoint/2010/main" val="1131224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26E8F-42A0-4C80-AEDF-15679576F422}" type="slidenum">
              <a:rPr lang="en-US" smtClean="0"/>
              <a:pPr/>
              <a:t>11</a:t>
            </a:fld>
            <a:endParaRPr lang="en-US" dirty="0"/>
          </a:p>
        </p:txBody>
      </p:sp>
    </p:spTree>
    <p:extLst>
      <p:ext uri="{BB962C8B-B14F-4D97-AF65-F5344CB8AC3E}">
        <p14:creationId xmlns:p14="http://schemas.microsoft.com/office/powerpoint/2010/main" val="183738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26E8F-42A0-4C80-AEDF-15679576F422}" type="slidenum">
              <a:rPr lang="en-US" smtClean="0"/>
              <a:pPr/>
              <a:t>20</a:t>
            </a:fld>
            <a:endParaRPr lang="en-US" dirty="0"/>
          </a:p>
        </p:txBody>
      </p:sp>
    </p:spTree>
    <p:extLst>
      <p:ext uri="{BB962C8B-B14F-4D97-AF65-F5344CB8AC3E}">
        <p14:creationId xmlns:p14="http://schemas.microsoft.com/office/powerpoint/2010/main" val="418705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533400"/>
            <a:ext cx="8839200" cy="830997"/>
          </a:xfrm>
          <a:prstGeom prst="rect">
            <a:avLst/>
          </a:prstGeom>
        </p:spPr>
        <p:txBody>
          <a:bodyPr wrap="square">
            <a:spAutoFit/>
          </a:bodyPr>
          <a:lstStyle/>
          <a:p>
            <a:pPr algn="ctr"/>
            <a:r>
              <a:rPr lang="en-US" sz="2400" b="1" dirty="0">
                <a:solidFill>
                  <a:srgbClr val="FFFFFF"/>
                </a:solidFill>
                <a:latin typeface="Times New Roman" pitchFamily="18" charset="0"/>
                <a:cs typeface="Times New Roman" pitchFamily="18" charset="0"/>
              </a:rPr>
              <a:t>WALT WHITMAN WEPT: </a:t>
            </a:r>
          </a:p>
          <a:p>
            <a:pPr algn="ctr"/>
            <a:r>
              <a:rPr lang="en-US" sz="2400" b="1" dirty="0">
                <a:solidFill>
                  <a:srgbClr val="FFFFFF"/>
                </a:solidFill>
                <a:latin typeface="Times New Roman" pitchFamily="18" charset="0"/>
                <a:cs typeface="Times New Roman" pitchFamily="18" charset="0"/>
              </a:rPr>
              <a:t>PRESIDENT RONALD REAGAN and the AIDS EPIDEMIC</a:t>
            </a:r>
          </a:p>
        </p:txBody>
      </p:sp>
      <p:sp>
        <p:nvSpPr>
          <p:cNvPr id="7" name="Content Placeholder 4"/>
          <p:cNvSpPr txBox="1">
            <a:spLocks/>
          </p:cNvSpPr>
          <p:nvPr/>
        </p:nvSpPr>
        <p:spPr>
          <a:xfrm>
            <a:off x="457200" y="5748336"/>
            <a:ext cx="8153400" cy="881064"/>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buFont typeface="Wingdings 2"/>
              <a:buNone/>
            </a:pPr>
            <a:endParaRPr lang="en-US" sz="800" b="1" dirty="0">
              <a:solidFill>
                <a:srgbClr val="FFFFFF"/>
              </a:solidFill>
              <a:latin typeface="Times New Roman" pitchFamily="18" charset="0"/>
              <a:cs typeface="Times New Roman" pitchFamily="18" charset="0"/>
            </a:endParaRPr>
          </a:p>
          <a:p>
            <a:pPr algn="ctr">
              <a:buFont typeface="Wingdings 2"/>
              <a:buNone/>
            </a:pPr>
            <a:r>
              <a:rPr lang="en-US" sz="800" b="1" dirty="0">
                <a:solidFill>
                  <a:srgbClr val="FFFFFF"/>
                </a:solidFill>
                <a:latin typeface="Times New Roman" pitchFamily="18" charset="0"/>
                <a:cs typeface="Times New Roman" pitchFamily="18" charset="0"/>
              </a:rPr>
              <a:t> </a:t>
            </a:r>
            <a:r>
              <a:rPr lang="en-US" sz="1200" dirty="0">
                <a:solidFill>
                  <a:srgbClr val="FFFFFF"/>
                </a:solidFill>
                <a:latin typeface="Times New Roman" pitchFamily="18" charset="0"/>
                <a:cs typeface="Times New Roman" pitchFamily="18" charset="0"/>
              </a:rPr>
              <a:t>Presented by </a:t>
            </a:r>
          </a:p>
          <a:p>
            <a:pPr algn="ctr">
              <a:buFont typeface="Wingdings 2"/>
              <a:buNone/>
            </a:pPr>
            <a:r>
              <a:rPr lang="en-US" sz="1600" b="1" dirty="0">
                <a:solidFill>
                  <a:srgbClr val="FFFFFF"/>
                </a:solidFill>
                <a:latin typeface="Times New Roman" pitchFamily="18" charset="0"/>
                <a:cs typeface="Times New Roman" pitchFamily="18" charset="0"/>
              </a:rPr>
              <a:t>Steven S. Berizzi</a:t>
            </a:r>
          </a:p>
          <a:p>
            <a:pPr algn="ctr">
              <a:buFont typeface="Wingdings 2"/>
              <a:buNone/>
            </a:pPr>
            <a:r>
              <a:rPr lang="en-US" sz="1200" dirty="0">
                <a:solidFill>
                  <a:srgbClr val="FFFFFF"/>
                </a:solidFill>
                <a:latin typeface="Times New Roman" pitchFamily="18" charset="0"/>
                <a:cs typeface="Times New Roman" pitchFamily="18" charset="0"/>
              </a:rPr>
              <a:t>Professor, History &amp; Political Science, Norwalk Community College</a:t>
            </a:r>
            <a:endParaRPr lang="en-US" sz="1400" dirty="0">
              <a:solidFill>
                <a:srgbClr val="FFFFFF"/>
              </a:solidFill>
              <a:latin typeface="Times New Roman" pitchFamily="18" charset="0"/>
              <a:cs typeface="Times New Roman" pitchFamily="18" charset="0"/>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77" y="1534925"/>
            <a:ext cx="7615646" cy="42134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400" b="1" dirty="0">
                <a:latin typeface="Times New Roman" panose="02020603050405020304" pitchFamily="18" charset="0"/>
                <a:cs typeface="Times New Roman" panose="02020603050405020304" pitchFamily="18" charset="0"/>
              </a:rPr>
              <a:t>Faces of AIDS: Rock Hudson</a:t>
            </a:r>
          </a:p>
        </p:txBody>
      </p:sp>
      <p:sp>
        <p:nvSpPr>
          <p:cNvPr id="3" name="TextBox 2"/>
          <p:cNvSpPr txBox="1"/>
          <p:nvPr/>
        </p:nvSpPr>
        <p:spPr>
          <a:xfrm flipH="1">
            <a:off x="706908" y="5793304"/>
            <a:ext cx="7620152"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Legendary film star Rock Hudson died from AIDS in 1985</a:t>
            </a:r>
          </a:p>
        </p:txBody>
      </p:sp>
      <p:pic>
        <p:nvPicPr>
          <p:cNvPr id="8" name="Picture 7">
            <a:extLst>
              <a:ext uri="{FF2B5EF4-FFF2-40B4-BE49-F238E27FC236}">
                <a16:creationId xmlns:a16="http://schemas.microsoft.com/office/drawing/2014/main" id="{75CED604-A305-054C-881B-0623B235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35" y="1417768"/>
            <a:ext cx="3602736" cy="3385864"/>
          </a:xfrm>
          <a:prstGeom prst="rect">
            <a:avLst/>
          </a:prstGeom>
        </p:spPr>
      </p:pic>
      <p:sp>
        <p:nvSpPr>
          <p:cNvPr id="9" name="Rectangle 8">
            <a:extLst>
              <a:ext uri="{FF2B5EF4-FFF2-40B4-BE49-F238E27FC236}">
                <a16:creationId xmlns:a16="http://schemas.microsoft.com/office/drawing/2014/main" id="{D66DEC26-23A0-EE40-BDC2-F06193E0C0F8}"/>
              </a:ext>
            </a:extLst>
          </p:cNvPr>
          <p:cNvSpPr/>
          <p:nvPr/>
        </p:nvSpPr>
        <p:spPr>
          <a:xfrm>
            <a:off x="4537079" y="4803632"/>
            <a:ext cx="4010291" cy="369332"/>
          </a:xfrm>
          <a:prstGeom prst="rect">
            <a:avLst/>
          </a:prstGeom>
        </p:spPr>
        <p:txBody>
          <a:bodyPr wrap="square">
            <a:spAutoFit/>
          </a:bodyPr>
          <a:lstStyle/>
          <a:p>
            <a:pPr algn="ctr"/>
            <a:r>
              <a:rPr lang="en-US" sz="900" dirty="0">
                <a:latin typeface="Times New Roman" panose="02020603050405020304" pitchFamily="18" charset="0"/>
                <a:cs typeface="Times New Roman" panose="02020603050405020304" pitchFamily="18" charset="0"/>
              </a:rPr>
              <a:t>In 1984, the year before he died, Rock Hudson was photographed at a White House event with old friends First Lady Nancy Reagan and President Reagan</a:t>
            </a:r>
          </a:p>
        </p:txBody>
      </p:sp>
      <p:pic>
        <p:nvPicPr>
          <p:cNvPr id="11" name="Picture 10">
            <a:extLst>
              <a:ext uri="{FF2B5EF4-FFF2-40B4-BE49-F238E27FC236}">
                <a16:creationId xmlns:a16="http://schemas.microsoft.com/office/drawing/2014/main" id="{81AB7293-FBCD-8842-823F-6BB01FB1505D}"/>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1000"/>
                    </a14:imgEffect>
                  </a14:imgLayer>
                </a14:imgProps>
              </a:ext>
              <a:ext uri="{28A0092B-C50C-407E-A947-70E740481C1C}">
                <a14:useLocalDpi xmlns:a14="http://schemas.microsoft.com/office/drawing/2010/main" val="0"/>
              </a:ext>
            </a:extLst>
          </a:blip>
          <a:stretch>
            <a:fillRect/>
          </a:stretch>
        </p:blipFill>
        <p:spPr>
          <a:xfrm>
            <a:off x="4516984" y="1417768"/>
            <a:ext cx="3963274" cy="3383280"/>
          </a:xfrm>
          <a:prstGeom prst="rect">
            <a:avLst/>
          </a:prstGeom>
        </p:spPr>
      </p:pic>
      <p:sp>
        <p:nvSpPr>
          <p:cNvPr id="12" name="Rectangle 11">
            <a:extLst>
              <a:ext uri="{FF2B5EF4-FFF2-40B4-BE49-F238E27FC236}">
                <a16:creationId xmlns:a16="http://schemas.microsoft.com/office/drawing/2014/main" id="{EAA1F287-82CF-D24D-A407-5FB05BA863DD}"/>
              </a:ext>
            </a:extLst>
          </p:cNvPr>
          <p:cNvSpPr/>
          <p:nvPr/>
        </p:nvSpPr>
        <p:spPr>
          <a:xfrm>
            <a:off x="786935" y="4872882"/>
            <a:ext cx="3602736" cy="646331"/>
          </a:xfrm>
          <a:prstGeom prst="rect">
            <a:avLst/>
          </a:prstGeom>
        </p:spPr>
        <p:txBody>
          <a:bodyPr wrap="square">
            <a:spAutoFit/>
          </a:bodyPr>
          <a:lstStyle/>
          <a:p>
            <a:pPr algn="ctr"/>
            <a:r>
              <a:rPr lang="en-US" sz="900" dirty="0">
                <a:latin typeface="Times New Roman" panose="02020603050405020304" pitchFamily="18" charset="0"/>
                <a:cs typeface="Times New Roman" panose="02020603050405020304" pitchFamily="18" charset="0"/>
              </a:rPr>
              <a:t>Rock Hudson in 1954, </a:t>
            </a:r>
          </a:p>
          <a:p>
            <a:pPr algn="ctr"/>
            <a:r>
              <a:rPr lang="en-US" sz="900" dirty="0">
                <a:latin typeface="Times New Roman" panose="02020603050405020304" pitchFamily="18" charset="0"/>
                <a:cs typeface="Times New Roman" panose="02020603050405020304" pitchFamily="18" charset="0"/>
              </a:rPr>
              <a:t>at about the time he became a leading man in films</a:t>
            </a:r>
          </a:p>
          <a:p>
            <a:pPr algn="ctr"/>
            <a:endParaRPr lang="en-US" sz="900" dirty="0">
              <a:latin typeface="Times New Roman" panose="02020603050405020304" pitchFamily="18" charset="0"/>
              <a:cs typeface="Times New Roman" panose="02020603050405020304" pitchFamily="18" charset="0"/>
            </a:endParaRPr>
          </a:p>
          <a:p>
            <a:pPr algn="ctr"/>
            <a:r>
              <a:rPr lang="en-US" sz="900" dirty="0">
                <a:latin typeface="Times New Roman" panose="02020603050405020304" pitchFamily="18" charset="0"/>
                <a:cs typeface="Times New Roman" panose="02020603050405020304" pitchFamily="18" charset="0"/>
              </a:rPr>
              <a:t>Photo credit: Bill Anderson</a:t>
            </a:r>
          </a:p>
        </p:txBody>
      </p:sp>
    </p:spTree>
    <p:extLst>
      <p:ext uri="{BB962C8B-B14F-4D97-AF65-F5344CB8AC3E}">
        <p14:creationId xmlns:p14="http://schemas.microsoft.com/office/powerpoint/2010/main" val="1800935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46850"/>
            <a:ext cx="7239000" cy="419949"/>
          </a:xfrm>
        </p:spPr>
        <p:txBody>
          <a:bodyPr>
            <a:noAutofit/>
          </a:bodyPr>
          <a:lstStyle/>
          <a:p>
            <a:pPr algn="ctr"/>
            <a:r>
              <a:rPr lang="en-US" sz="2400" b="1" dirty="0">
                <a:solidFill>
                  <a:srgbClr val="FFFFFF"/>
                </a:solidFill>
                <a:latin typeface="Times New Roman" pitchFamily="18" charset="0"/>
                <a:cs typeface="Times New Roman" pitchFamily="18" charset="0"/>
              </a:rPr>
              <a:t>Faces of AIDS: Roy Cohn</a:t>
            </a:r>
          </a:p>
        </p:txBody>
      </p:sp>
      <p:sp>
        <p:nvSpPr>
          <p:cNvPr id="7" name="Rectangle 6">
            <a:extLst>
              <a:ext uri="{FF2B5EF4-FFF2-40B4-BE49-F238E27FC236}">
                <a16:creationId xmlns:a16="http://schemas.microsoft.com/office/drawing/2014/main" id="{40415004-4516-41CF-AEB6-E9A5CBE67595}"/>
              </a:ext>
            </a:extLst>
          </p:cNvPr>
          <p:cNvSpPr/>
          <p:nvPr/>
        </p:nvSpPr>
        <p:spPr>
          <a:xfrm>
            <a:off x="5929744" y="1431680"/>
            <a:ext cx="2528455" cy="3231654"/>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Roy Cohn came to national attention in the early 1950s as counsel to Senator Joseph McCarthy’s notorious investigating committee.  After leaving government, he was a prominent, but controversial, lawyer in New York City.  One of his clients was young Donald Trump.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Cohn was a longtime resident of Greenwich, Connecticut.  Although Cohn occasionally was photographed with women at social events, he was widely believed to be homosexual.  In 1986, Cohn died.  The reported cause of death was liver cancer, but he probably had AIDS</a:t>
            </a:r>
          </a:p>
        </p:txBody>
      </p:sp>
      <p:pic>
        <p:nvPicPr>
          <p:cNvPr id="5" name="Picture 4">
            <a:extLst>
              <a:ext uri="{FF2B5EF4-FFF2-40B4-BE49-F238E27FC236}">
                <a16:creationId xmlns:a16="http://schemas.microsoft.com/office/drawing/2014/main" id="{813C61C5-FF6E-1345-AA4D-44CC65084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15"/>
          <a:stretch/>
        </p:blipFill>
        <p:spPr>
          <a:xfrm>
            <a:off x="762000" y="1479081"/>
            <a:ext cx="5029200" cy="3321519"/>
          </a:xfrm>
          <a:prstGeom prst="rect">
            <a:avLst/>
          </a:prstGeom>
        </p:spPr>
      </p:pic>
      <p:sp>
        <p:nvSpPr>
          <p:cNvPr id="6" name="Rectangle 5">
            <a:extLst>
              <a:ext uri="{FF2B5EF4-FFF2-40B4-BE49-F238E27FC236}">
                <a16:creationId xmlns:a16="http://schemas.microsoft.com/office/drawing/2014/main" id="{52832F79-4618-8F42-8218-E51D1AF35247}"/>
              </a:ext>
            </a:extLst>
          </p:cNvPr>
          <p:cNvSpPr/>
          <p:nvPr/>
        </p:nvSpPr>
        <p:spPr>
          <a:xfrm>
            <a:off x="761999" y="4800599"/>
            <a:ext cx="5029200" cy="784830"/>
          </a:xfrm>
          <a:prstGeom prst="rect">
            <a:avLst/>
          </a:prstGeom>
        </p:spPr>
        <p:txBody>
          <a:bodyPr wrap="square">
            <a:spAutoFit/>
          </a:bodyPr>
          <a:lstStyle/>
          <a:p>
            <a:pPr algn="ctr"/>
            <a:r>
              <a:rPr lang="en-US" sz="900" dirty="0">
                <a:latin typeface="Times New Roman" panose="02020603050405020304" pitchFamily="18" charset="0"/>
                <a:cs typeface="Times New Roman" panose="02020603050405020304" pitchFamily="18" charset="0"/>
              </a:rPr>
              <a:t>A news conference by Donald Trump and attorney Roy Cohn, at the offices of Saxe, Bacon &amp; Bolan in New York City, announcing a billion dollar lawsuit against the National Football League,  </a:t>
            </a:r>
          </a:p>
          <a:p>
            <a:pPr algn="ctr"/>
            <a:r>
              <a:rPr lang="en-US" sz="900" dirty="0">
                <a:latin typeface="Times New Roman" panose="02020603050405020304" pitchFamily="18" charset="0"/>
                <a:cs typeface="Times New Roman" panose="02020603050405020304" pitchFamily="18" charset="0"/>
              </a:rPr>
              <a:t>October 18, 1984</a:t>
            </a:r>
          </a:p>
          <a:p>
            <a:pPr algn="ctr"/>
            <a:endParaRPr lang="en-US" sz="900" dirty="0">
              <a:latin typeface="Times New Roman" panose="02020603050405020304" pitchFamily="18" charset="0"/>
              <a:cs typeface="Times New Roman" panose="02020603050405020304" pitchFamily="18" charset="0"/>
            </a:endParaRPr>
          </a:p>
          <a:p>
            <a:pPr algn="ctr"/>
            <a:r>
              <a:rPr lang="en-US" sz="900" dirty="0">
                <a:latin typeface="Times New Roman" panose="02020603050405020304" pitchFamily="18" charset="0"/>
                <a:cs typeface="Times New Roman" panose="02020603050405020304" pitchFamily="18" charset="0"/>
              </a:rPr>
              <a:t>Phot credit: Marilynn K. Yee, The New York Times/Redux</a:t>
            </a:r>
            <a:endParaRPr lang="en-US" sz="9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3794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94D-5052-454F-B74E-AF92BFD1F34D}"/>
              </a:ext>
            </a:extLst>
          </p:cNvPr>
          <p:cNvSpPr>
            <a:spLocks noGrp="1"/>
          </p:cNvSpPr>
          <p:nvPr>
            <p:ph type="title"/>
          </p:nvPr>
        </p:nvSpPr>
        <p:spPr>
          <a:xfrm>
            <a:off x="457200" y="191870"/>
            <a:ext cx="8229600" cy="838199"/>
          </a:xfrm>
        </p:spPr>
        <p:txBody>
          <a:bodyPr>
            <a:noAutofit/>
          </a:bodyPr>
          <a:lstStyle/>
          <a:p>
            <a:r>
              <a:rPr lang="en-US" sz="2400" b="1" dirty="0">
                <a:latin typeface="Times New Roman" panose="02020603050405020304" pitchFamily="18" charset="0"/>
                <a:cs typeface="Times New Roman" panose="02020603050405020304" pitchFamily="18" charset="0"/>
              </a:rPr>
              <a:t>Faces of AIDS: Ryan White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2514600" y="6869124"/>
            <a:ext cx="46037" cy="23790"/>
          </a:xfrm>
        </p:spPr>
      </p:pic>
      <p:sp>
        <p:nvSpPr>
          <p:cNvPr id="3" name="TextBox 2"/>
          <p:cNvSpPr txBox="1"/>
          <p:nvPr/>
        </p:nvSpPr>
        <p:spPr>
          <a:xfrm>
            <a:off x="1219200" y="5410200"/>
            <a:ext cx="6583680"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Ryan White, an Indiana teenager, was a hemophiliac who contracted AIDS from a blood transfusion.  Forced to leave the public high school he was attending, Ryan’s case was widely reported in the national media.  After transferring to another high school, he graduated, and died in 1990 at age 19.</a:t>
            </a:r>
          </a:p>
        </p:txBody>
      </p:sp>
      <p:sp>
        <p:nvSpPr>
          <p:cNvPr id="4" name="Rectangle 3">
            <a:extLst>
              <a:ext uri="{FF2B5EF4-FFF2-40B4-BE49-F238E27FC236}">
                <a16:creationId xmlns:a16="http://schemas.microsoft.com/office/drawing/2014/main" id="{F9809DBD-715E-6843-B09D-F35F37345F31}"/>
              </a:ext>
            </a:extLst>
          </p:cNvPr>
          <p:cNvSpPr/>
          <p:nvPr/>
        </p:nvSpPr>
        <p:spPr>
          <a:xfrm>
            <a:off x="1280160" y="4725516"/>
            <a:ext cx="6583680" cy="507831"/>
          </a:xfrm>
          <a:prstGeom prst="rect">
            <a:avLst/>
          </a:prstGeom>
        </p:spPr>
        <p:txBody>
          <a:bodyPr wrap="square">
            <a:spAutoFit/>
          </a:bodyPr>
          <a:lstStyle/>
          <a:p>
            <a:pPr algn="ctr"/>
            <a:r>
              <a:rPr lang="en-US" sz="900" dirty="0">
                <a:latin typeface="Times New Roman" panose="02020603050405020304" pitchFamily="18" charset="0"/>
                <a:cs typeface="Times New Roman" panose="02020603050405020304" pitchFamily="18" charset="0"/>
              </a:rPr>
              <a:t>Ryan in the hallway of Hamilton Heights High School, 1987</a:t>
            </a:r>
          </a:p>
          <a:p>
            <a:pPr algn="ctr"/>
            <a:endParaRPr lang="en-US" sz="900" dirty="0">
              <a:latin typeface="Times New Roman" panose="02020603050405020304" pitchFamily="18" charset="0"/>
              <a:cs typeface="Times New Roman" panose="02020603050405020304" pitchFamily="18" charset="0"/>
            </a:endParaRPr>
          </a:p>
          <a:p>
            <a:pPr algn="ctr"/>
            <a:r>
              <a:rPr lang="en-US" sz="900" dirty="0">
                <a:latin typeface="Times New Roman" panose="02020603050405020304" pitchFamily="18" charset="0"/>
                <a:cs typeface="Times New Roman" panose="02020603050405020304" pitchFamily="18" charset="0"/>
              </a:rPr>
              <a:t>Courtesy of Time &amp; Life Magazine</a:t>
            </a:r>
            <a:r>
              <a:rPr lang="en-US" sz="900" i="1" dirty="0">
                <a:latin typeface="Times New Roman" panose="02020603050405020304" pitchFamily="18" charset="0"/>
                <a:cs typeface="Times New Roman" panose="02020603050405020304" pitchFamily="18" charset="0"/>
              </a:rPr>
              <a:t>.</a:t>
            </a:r>
            <a:endParaRPr lang="en-US" sz="9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5B9E76E-4E7E-EE46-8F12-298E23D3E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 y="1340252"/>
            <a:ext cx="6583680" cy="3385264"/>
          </a:xfrm>
          <a:prstGeom prst="rect">
            <a:avLst/>
          </a:prstGeom>
        </p:spPr>
      </p:pic>
    </p:spTree>
    <p:extLst>
      <p:ext uri="{BB962C8B-B14F-4D97-AF65-F5344CB8AC3E}">
        <p14:creationId xmlns:p14="http://schemas.microsoft.com/office/powerpoint/2010/main" val="1753907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94D-5052-454F-B74E-AF92BFD1F34D}"/>
              </a:ext>
            </a:extLst>
          </p:cNvPr>
          <p:cNvSpPr>
            <a:spLocks noGrp="1"/>
          </p:cNvSpPr>
          <p:nvPr>
            <p:ph type="title"/>
          </p:nvPr>
        </p:nvSpPr>
        <p:spPr>
          <a:xfrm>
            <a:off x="457200" y="228600"/>
            <a:ext cx="8229600" cy="685800"/>
          </a:xfrm>
        </p:spPr>
        <p:txBody>
          <a:bodyPr>
            <a:noAutofit/>
          </a:bodyPr>
          <a:lstStyle/>
          <a:p>
            <a:r>
              <a:rPr lang="en-US" sz="2400" b="1" dirty="0">
                <a:latin typeface="Times New Roman" panose="02020603050405020304" pitchFamily="18" charset="0"/>
                <a:cs typeface="Times New Roman" panose="02020603050405020304" pitchFamily="18" charset="0"/>
              </a:rPr>
              <a:t>Faces of HIV: Greg Louganis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2514600" y="6869124"/>
            <a:ext cx="46037" cy="23790"/>
          </a:xfrm>
        </p:spPr>
      </p:pic>
      <p:sp>
        <p:nvSpPr>
          <p:cNvPr id="4" name="TextBox 3"/>
          <p:cNvSpPr txBox="1"/>
          <p:nvPr/>
        </p:nvSpPr>
        <p:spPr>
          <a:xfrm>
            <a:off x="5410200" y="1090486"/>
            <a:ext cx="2133600" cy="3416320"/>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Greg Louganis was the greatest diver in the world in the 1980s, winning both the springboard and platform Olympic gold medals at Los Angeles in 1984 and Seoul, South Korea, in 1988.  He was the first man in 56 years to win both events.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Later that year, Louganis tested positive for HIV, but he did not reveal that fact or otherwise come out for many years, fearing he would lose lucrative endorsement income.  As a reporter wrote in 1994, Louganis “could beat everything but homophobia”.</a:t>
            </a:r>
          </a:p>
        </p:txBody>
      </p:sp>
      <p:pic>
        <p:nvPicPr>
          <p:cNvPr id="7" name="Picture 6">
            <a:extLst>
              <a:ext uri="{FF2B5EF4-FFF2-40B4-BE49-F238E27FC236}">
                <a16:creationId xmlns:a16="http://schemas.microsoft.com/office/drawing/2014/main" id="{F370A325-63D4-1A43-9D15-11C56AD00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088177"/>
            <a:ext cx="3247417" cy="5011447"/>
          </a:xfrm>
          <a:prstGeom prst="rect">
            <a:avLst/>
          </a:prstGeom>
        </p:spPr>
      </p:pic>
      <p:sp>
        <p:nvSpPr>
          <p:cNvPr id="9" name="TextBox 8">
            <a:extLst>
              <a:ext uri="{FF2B5EF4-FFF2-40B4-BE49-F238E27FC236}">
                <a16:creationId xmlns:a16="http://schemas.microsoft.com/office/drawing/2014/main" id="{E097882D-6412-3E41-9A82-FC68D422E087}"/>
              </a:ext>
            </a:extLst>
          </p:cNvPr>
          <p:cNvSpPr txBox="1"/>
          <p:nvPr/>
        </p:nvSpPr>
        <p:spPr>
          <a:xfrm>
            <a:off x="2282952" y="6099625"/>
            <a:ext cx="2593848" cy="646331"/>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Greg Louganis, at about the time of the </a:t>
            </a:r>
          </a:p>
          <a:p>
            <a:pPr algn="ctr"/>
            <a:r>
              <a:rPr lang="en-US" sz="900" dirty="0">
                <a:latin typeface="Times New Roman" panose="02020603050405020304" pitchFamily="18" charset="0"/>
                <a:cs typeface="Times New Roman" panose="02020603050405020304" pitchFamily="18" charset="0"/>
              </a:rPr>
              <a:t>Seoul Summer Olympics, 1988. </a:t>
            </a:r>
          </a:p>
          <a:p>
            <a:pPr algn="ctr"/>
            <a:endParaRPr lang="en-US" sz="900" dirty="0">
              <a:latin typeface="Times New Roman" panose="02020603050405020304" pitchFamily="18" charset="0"/>
              <a:cs typeface="Times New Roman" panose="02020603050405020304" pitchFamily="18" charset="0"/>
            </a:endParaRPr>
          </a:p>
          <a:p>
            <a:pPr algn="ctr"/>
            <a:r>
              <a:rPr lang="en-US" sz="900" dirty="0">
                <a:latin typeface="Times New Roman" panose="02020603050405020304" pitchFamily="18" charset="0"/>
                <a:cs typeface="Times New Roman" panose="02020603050405020304" pitchFamily="18" charset="0"/>
              </a:rPr>
              <a:t>Photo credit: Dave Black</a:t>
            </a:r>
          </a:p>
        </p:txBody>
      </p:sp>
    </p:spTree>
    <p:extLst>
      <p:ext uri="{BB962C8B-B14F-4D97-AF65-F5344CB8AC3E}">
        <p14:creationId xmlns:p14="http://schemas.microsoft.com/office/powerpoint/2010/main" val="3248791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94D-5052-454F-B74E-AF92BFD1F34D}"/>
              </a:ext>
            </a:extLst>
          </p:cNvPr>
          <p:cNvSpPr>
            <a:spLocks noGrp="1"/>
          </p:cNvSpPr>
          <p:nvPr>
            <p:ph type="title"/>
          </p:nvPr>
        </p:nvSpPr>
        <p:spPr>
          <a:xfrm>
            <a:off x="304800" y="215771"/>
            <a:ext cx="8534400" cy="838200"/>
          </a:xfrm>
        </p:spPr>
        <p:txBody>
          <a:bodyPr>
            <a:noAutofit/>
          </a:bodyPr>
          <a:lstStyle/>
          <a:p>
            <a:r>
              <a:rPr lang="en-US" sz="3200" i="1" dirty="0">
                <a:latin typeface="Times New Roman" panose="02020603050405020304" pitchFamily="18" charset="0"/>
                <a:cs typeface="Times New Roman" panose="02020603050405020304" pitchFamily="18" charset="0"/>
              </a:rPr>
              <a:t> </a:t>
            </a:r>
            <a:br>
              <a:rPr lang="en-US" sz="3200" i="1" dirty="0">
                <a:latin typeface="Times New Roman" panose="02020603050405020304" pitchFamily="18" charset="0"/>
                <a:cs typeface="Times New Roman" panose="02020603050405020304" pitchFamily="18" charset="0"/>
              </a:rPr>
            </a:br>
            <a:br>
              <a:rPr lang="en-US" sz="3200" i="1" dirty="0">
                <a:latin typeface="Times New Roman" panose="02020603050405020304" pitchFamily="18" charset="0"/>
                <a:cs typeface="Times New Roman" panose="02020603050405020304" pitchFamily="18" charset="0"/>
              </a:rPr>
            </a:br>
            <a:br>
              <a:rPr lang="en-US" sz="3200" i="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Voices of Homophobia: Patrick Buchanan</a:t>
            </a: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79BCB823-1CFB-4358-9C39-A601078DCF1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2514600" y="6865865"/>
            <a:ext cx="46037" cy="30307"/>
          </a:xfrm>
        </p:spPr>
      </p:pic>
      <p:sp>
        <p:nvSpPr>
          <p:cNvPr id="4" name="TextBox 3">
            <a:extLst>
              <a:ext uri="{FF2B5EF4-FFF2-40B4-BE49-F238E27FC236}">
                <a16:creationId xmlns:a16="http://schemas.microsoft.com/office/drawing/2014/main" id="{56459565-A43D-42C6-A3AD-0E578B9B87B3}"/>
              </a:ext>
            </a:extLst>
          </p:cNvPr>
          <p:cNvSpPr txBox="1"/>
          <p:nvPr/>
        </p:nvSpPr>
        <p:spPr>
          <a:xfrm flipH="1">
            <a:off x="685800" y="931848"/>
            <a:ext cx="7467600" cy="83099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Patrick Buchanan was a longtime Republican media specialist, serving on President Richard Nixon’s staff and then as President Reagan’s Director of Communications from 1985 to 1987.  Buchanan was an outspoken homophobe.  In 1984, Buchanan had written in a newspaper op-ed piece: “The poor homosexuals — they have declared war upon nature, and now nature is exacting an awful retribution,”</a:t>
            </a:r>
          </a:p>
        </p:txBody>
      </p:sp>
      <p:sp>
        <p:nvSpPr>
          <p:cNvPr id="3" name="Rectangle 2">
            <a:extLst>
              <a:ext uri="{FF2B5EF4-FFF2-40B4-BE49-F238E27FC236}">
                <a16:creationId xmlns:a16="http://schemas.microsoft.com/office/drawing/2014/main" id="{00180716-8E98-4F86-B676-4961126E8B57}"/>
              </a:ext>
            </a:extLst>
          </p:cNvPr>
          <p:cNvSpPr/>
          <p:nvPr/>
        </p:nvSpPr>
        <p:spPr>
          <a:xfrm>
            <a:off x="800101" y="5533737"/>
            <a:ext cx="7238999" cy="507831"/>
          </a:xfrm>
          <a:prstGeom prst="rect">
            <a:avLst/>
          </a:prstGeom>
        </p:spPr>
        <p:txBody>
          <a:bodyPr wrap="square">
            <a:spAutoFit/>
          </a:bodyPr>
          <a:lstStyle/>
          <a:p>
            <a:pPr algn="ctr"/>
            <a:r>
              <a:rPr lang="en-US" sz="900" dirty="0">
                <a:latin typeface="Times New Roman" panose="02020603050405020304" pitchFamily="18" charset="0"/>
                <a:cs typeface="Times New Roman" panose="02020603050405020304" pitchFamily="18" charset="0"/>
              </a:rPr>
              <a:t>President Reagan sharing a handshake with Buchanan at the White House in 1985.</a:t>
            </a:r>
          </a:p>
          <a:p>
            <a:pPr algn="ctr"/>
            <a:endParaRPr lang="en-US" sz="900" dirty="0">
              <a:latin typeface="Times New Roman" panose="02020603050405020304" pitchFamily="18" charset="0"/>
              <a:cs typeface="Times New Roman" panose="02020603050405020304" pitchFamily="18" charset="0"/>
            </a:endParaRPr>
          </a:p>
          <a:p>
            <a:pPr algn="ctr"/>
            <a:r>
              <a:rPr lang="en-US" sz="900" dirty="0">
                <a:latin typeface="Times New Roman" panose="02020603050405020304" pitchFamily="18" charset="0"/>
                <a:cs typeface="Times New Roman" panose="02020603050405020304" pitchFamily="18" charset="0"/>
              </a:rPr>
              <a:t>Photo credit: UPI Photo/Ron Bennett/Files </a:t>
            </a:r>
          </a:p>
        </p:txBody>
      </p:sp>
      <p:pic>
        <p:nvPicPr>
          <p:cNvPr id="8" name="Picture 7">
            <a:extLst>
              <a:ext uri="{FF2B5EF4-FFF2-40B4-BE49-F238E27FC236}">
                <a16:creationId xmlns:a16="http://schemas.microsoft.com/office/drawing/2014/main" id="{181B4D1B-FB91-8C4F-B6F6-719E139D57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4" r="-620" b="3027"/>
          <a:stretch/>
        </p:blipFill>
        <p:spPr>
          <a:xfrm>
            <a:off x="1997075" y="1807337"/>
            <a:ext cx="5149850" cy="3716352"/>
          </a:xfrm>
          <a:prstGeom prst="rect">
            <a:avLst/>
          </a:prstGeom>
        </p:spPr>
      </p:pic>
    </p:spTree>
    <p:extLst>
      <p:ext uri="{BB962C8B-B14F-4D97-AF65-F5344CB8AC3E}">
        <p14:creationId xmlns:p14="http://schemas.microsoft.com/office/powerpoint/2010/main" val="1453903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799"/>
            <a:ext cx="8763000" cy="914401"/>
          </a:xfrm>
        </p:spPr>
        <p:txBody>
          <a:bodyPr>
            <a:noAutofit/>
          </a:bodyPr>
          <a:lstStyle/>
          <a:p>
            <a:pPr algn="ctr" hangingPunct="0"/>
            <a:r>
              <a:rPr lang="en-US" sz="2400" b="1" dirty="0">
                <a:solidFill>
                  <a:srgbClr val="FFFFFF"/>
                </a:solidFill>
                <a:latin typeface="Times New Roman" pitchFamily="18" charset="0"/>
                <a:cs typeface="Times New Roman" pitchFamily="18" charset="0"/>
              </a:rPr>
              <a:t>Voices of Homophobia: </a:t>
            </a:r>
            <a:br>
              <a:rPr lang="en-US" sz="2400" b="1" dirty="0">
                <a:solidFill>
                  <a:srgbClr val="FFFFFF"/>
                </a:solidFill>
                <a:latin typeface="Times New Roman" pitchFamily="18" charset="0"/>
                <a:cs typeface="Times New Roman" pitchFamily="18" charset="0"/>
              </a:rPr>
            </a:br>
            <a:r>
              <a:rPr lang="en-US" sz="2400" b="1" dirty="0">
                <a:solidFill>
                  <a:srgbClr val="FFFFFF"/>
                </a:solidFill>
                <a:latin typeface="Times New Roman" pitchFamily="18" charset="0"/>
                <a:cs typeface="Times New Roman" pitchFamily="18" charset="0"/>
              </a:rPr>
              <a:t>Jesse Helms, Republican of North Carolina, “Senator No”</a:t>
            </a:r>
            <a:r>
              <a:rPr lang="en-US" sz="2400" dirty="0">
                <a:solidFill>
                  <a:srgbClr val="FFFFFF"/>
                </a:solidFill>
                <a:latin typeface="Times New Roman" pitchFamily="18" charset="0"/>
                <a:cs typeface="Times New Roman" pitchFamily="18" charset="0"/>
              </a:rPr>
              <a:t> </a:t>
            </a:r>
          </a:p>
        </p:txBody>
      </p:sp>
      <p:pic>
        <p:nvPicPr>
          <p:cNvPr id="6" name="Picture 5">
            <a:extLst>
              <a:ext uri="{FF2B5EF4-FFF2-40B4-BE49-F238E27FC236}">
                <a16:creationId xmlns:a16="http://schemas.microsoft.com/office/drawing/2014/main" id="{911BBE34-AA4D-496D-999F-38F7CC2C7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524000"/>
            <a:ext cx="4191000" cy="4343399"/>
          </a:xfrm>
          <a:prstGeom prst="rect">
            <a:avLst/>
          </a:prstGeom>
        </p:spPr>
      </p:pic>
      <p:sp>
        <p:nvSpPr>
          <p:cNvPr id="4" name="Rectangle 3"/>
          <p:cNvSpPr/>
          <p:nvPr/>
        </p:nvSpPr>
        <p:spPr>
          <a:xfrm>
            <a:off x="5562600" y="1600200"/>
            <a:ext cx="2743200" cy="2862322"/>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In the 1970s and 1980s, Senator Jesse Helms, conservative Republican of North Carolina, was known as “Senator No.”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Transparently homophobic, Helms led Senate opposition to proposals in Congress to provide federal funds to combat the AIDS epidemic.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According to his obituary in </a:t>
            </a:r>
            <a:r>
              <a:rPr lang="en-US" sz="1200" i="1" dirty="0">
                <a:latin typeface="Times New Roman" panose="02020603050405020304" pitchFamily="18" charset="0"/>
                <a:cs typeface="Times New Roman" panose="02020603050405020304" pitchFamily="18" charset="0"/>
              </a:rPr>
              <a:t>The New York Times in </a:t>
            </a:r>
            <a:r>
              <a:rPr lang="en-US" sz="1200" dirty="0">
                <a:latin typeface="Times New Roman" panose="02020603050405020304" pitchFamily="18" charset="0"/>
                <a:cs typeface="Times New Roman" panose="02020603050405020304" pitchFamily="18" charset="0"/>
              </a:rPr>
              <a:t>2008, Sen. Helms “fought bitterly against federal financing for AIDS research and treatment, saying the disease resulted from ‘unnatural’ and ‘disgusting’ homosexual behavior.”</a:t>
            </a:r>
          </a:p>
        </p:txBody>
      </p:sp>
      <p:sp>
        <p:nvSpPr>
          <p:cNvPr id="3" name="TextBox 2">
            <a:extLst>
              <a:ext uri="{FF2B5EF4-FFF2-40B4-BE49-F238E27FC236}">
                <a16:creationId xmlns:a16="http://schemas.microsoft.com/office/drawing/2014/main" id="{13DA5B00-B175-4BE1-866E-7DF38C8C228A}"/>
              </a:ext>
            </a:extLst>
          </p:cNvPr>
          <p:cNvSpPr txBox="1"/>
          <p:nvPr/>
        </p:nvSpPr>
        <p:spPr>
          <a:xfrm>
            <a:off x="1161473" y="6056783"/>
            <a:ext cx="4324927"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Senator Helms and President Reagan, date unknown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811"/>
            <a:ext cx="8229599" cy="762000"/>
          </a:xfrm>
        </p:spPr>
        <p:txBody>
          <a:bodyPr>
            <a:noAutofit/>
          </a:bodyPr>
          <a:lstStyle/>
          <a:p>
            <a:pPr algn="ctr"/>
            <a:br>
              <a:rPr lang="en-US" sz="2600" dirty="0">
                <a:solidFill>
                  <a:srgbClr val="FFFFFF"/>
                </a:solidFill>
                <a:latin typeface="Times New Roman" pitchFamily="18" charset="0"/>
                <a:cs typeface="Times New Roman" pitchFamily="18" charset="0"/>
              </a:rPr>
            </a:br>
            <a:br>
              <a:rPr lang="en-US" sz="2600" dirty="0">
                <a:solidFill>
                  <a:srgbClr val="FFFFFF"/>
                </a:solidFill>
                <a:latin typeface="Times New Roman" pitchFamily="18" charset="0"/>
                <a:cs typeface="Times New Roman" pitchFamily="18" charset="0"/>
              </a:rPr>
            </a:br>
            <a:endParaRPr lang="en-US" sz="2600" dirty="0">
              <a:solidFill>
                <a:srgbClr val="FFFFFF"/>
              </a:solidFill>
              <a:latin typeface="Times New Roman" pitchFamily="18" charset="0"/>
              <a:cs typeface="Times New Roman" pitchFamily="18" charset="0"/>
            </a:endParaRPr>
          </a:p>
        </p:txBody>
      </p:sp>
      <p:sp>
        <p:nvSpPr>
          <p:cNvPr id="5" name="TextBox 4"/>
          <p:cNvSpPr txBox="1"/>
          <p:nvPr/>
        </p:nvSpPr>
        <p:spPr>
          <a:xfrm>
            <a:off x="990600" y="1059597"/>
            <a:ext cx="7391400" cy="461665"/>
          </a:xfrm>
          <a:prstGeom prst="rect">
            <a:avLst/>
          </a:prstGeom>
          <a:noFill/>
        </p:spPr>
        <p:txBody>
          <a:bodyPr wrap="square" rtlCol="0">
            <a:spAutoFit/>
          </a:bodyPr>
          <a:lstStyle/>
          <a:p>
            <a:endParaRPr lang="en-US" sz="1200" dirty="0">
              <a:latin typeface="Times New Roman" pitchFamily="18" charset="0"/>
              <a:cs typeface="Times New Roman" pitchFamily="18" charset="0"/>
            </a:endParaRPr>
          </a:p>
          <a:p>
            <a:endParaRPr lang="en-US" sz="1200" dirty="0">
              <a:solidFill>
                <a:srgbClr val="FFFFFF"/>
              </a:solidFill>
              <a:latin typeface="Times New Roman" pitchFamily="18" charset="0"/>
              <a:cs typeface="Times New Roman" pitchFamily="18" charset="0"/>
            </a:endParaRPr>
          </a:p>
        </p:txBody>
      </p:sp>
      <p:sp>
        <p:nvSpPr>
          <p:cNvPr id="3" name="TextBox 2"/>
          <p:cNvSpPr txBox="1"/>
          <p:nvPr/>
        </p:nvSpPr>
        <p:spPr>
          <a:xfrm>
            <a:off x="228602" y="457482"/>
            <a:ext cx="845819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The United States Supreme Court and Gay Civil Rights</a:t>
            </a:r>
          </a:p>
        </p:txBody>
      </p:sp>
      <p:sp>
        <p:nvSpPr>
          <p:cNvPr id="6" name="TextBox 5"/>
          <p:cNvSpPr txBox="1"/>
          <p:nvPr/>
        </p:nvSpPr>
        <p:spPr>
          <a:xfrm>
            <a:off x="838200" y="5715000"/>
            <a:ext cx="7315200"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During the Reagan presidency, the Supreme Court decided no cases concerning the AIDS epidemic.  However, Justice Anthony Kennedy, a Reagan appointee who joined the Court in early 1988, later wrote the majority opinions in several landmark gay rights cases before retiring in 2017.</a:t>
            </a:r>
          </a:p>
        </p:txBody>
      </p:sp>
      <p:pic>
        <p:nvPicPr>
          <p:cNvPr id="8" name="Picture 7">
            <a:extLst>
              <a:ext uri="{FF2B5EF4-FFF2-40B4-BE49-F238E27FC236}">
                <a16:creationId xmlns:a16="http://schemas.microsoft.com/office/drawing/2014/main" id="{53AC4CE7-A6CA-F449-974F-B8F0E10D6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116" y="1217022"/>
            <a:ext cx="5444368" cy="4206240"/>
          </a:xfrm>
          <a:prstGeom prst="rect">
            <a:avLst/>
          </a:prstGeom>
        </p:spPr>
      </p:pic>
      <p:sp>
        <p:nvSpPr>
          <p:cNvPr id="9" name="TextBox 8">
            <a:extLst>
              <a:ext uri="{FF2B5EF4-FFF2-40B4-BE49-F238E27FC236}">
                <a16:creationId xmlns:a16="http://schemas.microsoft.com/office/drawing/2014/main" id="{FFB6E9C2-5D40-9B40-A507-AAFC80F91D35}"/>
              </a:ext>
            </a:extLst>
          </p:cNvPr>
          <p:cNvSpPr txBox="1"/>
          <p:nvPr/>
        </p:nvSpPr>
        <p:spPr>
          <a:xfrm>
            <a:off x="1964116" y="5423262"/>
            <a:ext cx="5351084"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The Rehnquist Supreme Court 1986-1987</a:t>
            </a:r>
          </a:p>
        </p:txBody>
      </p:sp>
    </p:spTree>
    <p:extLst>
      <p:ext uri="{BB962C8B-B14F-4D97-AF65-F5344CB8AC3E}">
        <p14:creationId xmlns:p14="http://schemas.microsoft.com/office/powerpoint/2010/main" val="8033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598"/>
            <a:ext cx="8229600" cy="990599"/>
          </a:xfrm>
        </p:spPr>
        <p:txBody>
          <a:bodyPr>
            <a:normAutofit/>
          </a:bodyPr>
          <a:lstStyle/>
          <a:p>
            <a:pPr algn="ctr"/>
            <a:r>
              <a:rPr lang="en-US" sz="2400" b="1" dirty="0">
                <a:solidFill>
                  <a:srgbClr val="FFFFFF"/>
                </a:solidFill>
                <a:latin typeface="Times New Roman" pitchFamily="18" charset="0"/>
                <a:cs typeface="Times New Roman" pitchFamily="18" charset="0"/>
              </a:rPr>
              <a:t>Was President Reagan’s Health in Decline in 1989? </a:t>
            </a:r>
          </a:p>
        </p:txBody>
      </p:sp>
      <p:sp>
        <p:nvSpPr>
          <p:cNvPr id="11" name="Rectangle 10"/>
          <p:cNvSpPr/>
          <p:nvPr/>
        </p:nvSpPr>
        <p:spPr>
          <a:xfrm>
            <a:off x="1143000" y="5029200"/>
            <a:ext cx="6934200" cy="830997"/>
          </a:xfrm>
          <a:prstGeom prst="rect">
            <a:avLst/>
          </a:prstGeom>
        </p:spPr>
        <p:txBody>
          <a:bodyPr wrap="square">
            <a:spAutoFit/>
          </a:bodyPr>
          <a:lstStyle/>
          <a:p>
            <a:r>
              <a:rPr lang="en-US" sz="1200" dirty="0">
                <a:latin typeface="Times New Roman"/>
                <a:cs typeface="Times New Roman"/>
              </a:rPr>
              <a:t>Critics whispered that some of President Reagan’s problems during his second term, from the Iran-Contra scandal to his administration’s continuing slow response to the AIDS epidemic, were caused by </a:t>
            </a:r>
          </a:p>
          <a:p>
            <a:r>
              <a:rPr lang="en-US" sz="1200" dirty="0">
                <a:latin typeface="Times New Roman"/>
                <a:cs typeface="Times New Roman"/>
              </a:rPr>
              <a:t>advancing age and, possibly, declining mental health.  However, he appeared to be well in this photograph, </a:t>
            </a:r>
          </a:p>
          <a:p>
            <a:r>
              <a:rPr lang="en-US" sz="1200" dirty="0">
                <a:latin typeface="Times New Roman"/>
                <a:cs typeface="Times New Roman"/>
              </a:rPr>
              <a:t>taken fewer than 10 days before he left office.</a:t>
            </a:r>
          </a:p>
        </p:txBody>
      </p:sp>
      <p:pic>
        <p:nvPicPr>
          <p:cNvPr id="5" name="Picture 4">
            <a:extLst>
              <a:ext uri="{FF2B5EF4-FFF2-40B4-BE49-F238E27FC236}">
                <a16:creationId xmlns:a16="http://schemas.microsoft.com/office/drawing/2014/main" id="{E4501615-E137-AD4F-AAE2-51AB36B6A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50" y="1256434"/>
            <a:ext cx="6997700" cy="3657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1447-59AE-4A71-80A1-EF1DC08CC309}"/>
              </a:ext>
            </a:extLst>
          </p:cNvPr>
          <p:cNvSpPr>
            <a:spLocks noGrp="1"/>
          </p:cNvSpPr>
          <p:nvPr>
            <p:ph type="title"/>
          </p:nvPr>
        </p:nvSpPr>
        <p:spPr>
          <a:xfrm>
            <a:off x="457201" y="457200"/>
            <a:ext cx="8077200" cy="1066800"/>
          </a:xfrm>
        </p:spPr>
        <p:txBody>
          <a:bodyPr>
            <a:noAutofit/>
          </a:bodyPr>
          <a:lstStyle/>
          <a:p>
            <a:r>
              <a:rPr lang="en-US" sz="2400" b="1" dirty="0">
                <a:latin typeface="Times New Roman" panose="02020603050405020304" pitchFamily="18" charset="0"/>
                <a:cs typeface="Times New Roman" panose="02020603050405020304" pitchFamily="18" charset="0"/>
              </a:rPr>
              <a:t>The AIDS Death Count in the United States, 1981-1989,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and the American Government’s Response</a:t>
            </a:r>
          </a:p>
        </p:txBody>
      </p:sp>
      <p:sp>
        <p:nvSpPr>
          <p:cNvPr id="4" name="Rectangle 3"/>
          <p:cNvSpPr/>
          <p:nvPr/>
        </p:nvSpPr>
        <p:spPr>
          <a:xfrm>
            <a:off x="4572000" y="3505200"/>
            <a:ext cx="3924981" cy="120032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By the time President Reagan left office on January 20, 1989, nearly 100,000 Americans had died from AIDS.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Federal spending to combat the AIDS epidemic began in 1981 and 1982, even before the disease had a name, but critics always asserted much more could have been done.</a:t>
            </a:r>
          </a:p>
        </p:txBody>
      </p:sp>
      <p:sp>
        <p:nvSpPr>
          <p:cNvPr id="8" name="Rectangle 7"/>
          <p:cNvSpPr/>
          <p:nvPr/>
        </p:nvSpPr>
        <p:spPr>
          <a:xfrm>
            <a:off x="457200" y="4825664"/>
            <a:ext cx="8153399" cy="1015663"/>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According to the Centers for Disease Control: “In 1985, the first federal resources dedicated to HIV prevention were made available to all state and local health departments nationwide.  In 1987, a national effort to educate the public about HIV and AIDS was launched and CDC created a comprehensive AIDS information resource, the CDC National AIDS Hotline and National AIDS Information Clearinghouse. Comprehensive school-based HIV education to inform and educate young persons began in 1987, and funding for national, regional, and community-based organizations began in 1988.”</a:t>
            </a:r>
          </a:p>
        </p:txBody>
      </p:sp>
      <p:pic>
        <p:nvPicPr>
          <p:cNvPr id="5" name="Picture 4">
            <a:extLst>
              <a:ext uri="{FF2B5EF4-FFF2-40B4-BE49-F238E27FC236}">
                <a16:creationId xmlns:a16="http://schemas.microsoft.com/office/drawing/2014/main" id="{B8C9C7A0-E1F1-4947-A02A-ED2494A56067}"/>
              </a:ext>
            </a:extLst>
          </p:cNvPr>
          <p:cNvPicPr>
            <a:picLocks noChangeAspect="1"/>
          </p:cNvPicPr>
          <p:nvPr/>
        </p:nvPicPr>
        <p:blipFill>
          <a:blip r:embed="rId2"/>
          <a:stretch>
            <a:fillRect/>
          </a:stretch>
        </p:blipFill>
        <p:spPr>
          <a:xfrm>
            <a:off x="591897" y="1602698"/>
            <a:ext cx="3924981" cy="3017162"/>
          </a:xfrm>
          <a:prstGeom prst="rect">
            <a:avLst/>
          </a:prstGeom>
        </p:spPr>
      </p:pic>
    </p:spTree>
    <p:extLst>
      <p:ext uri="{BB962C8B-B14F-4D97-AF65-F5344CB8AC3E}">
        <p14:creationId xmlns:p14="http://schemas.microsoft.com/office/powerpoint/2010/main" val="2367591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94D-5052-454F-B74E-AF92BFD1F34D}"/>
              </a:ext>
            </a:extLst>
          </p:cNvPr>
          <p:cNvSpPr>
            <a:spLocks noGrp="1"/>
          </p:cNvSpPr>
          <p:nvPr>
            <p:ph type="title"/>
          </p:nvPr>
        </p:nvSpPr>
        <p:spPr>
          <a:xfrm>
            <a:off x="76200" y="228600"/>
            <a:ext cx="9067800" cy="914400"/>
          </a:xfrm>
        </p:spPr>
        <p:txBody>
          <a:bodyPr>
            <a:noAutofit/>
          </a:bodyPr>
          <a:lstStyle/>
          <a:p>
            <a:r>
              <a:rPr lang="en-US" sz="2400" b="1" dirty="0">
                <a:latin typeface="Times New Roman" panose="02020603050405020304" pitchFamily="18" charset="0"/>
                <a:cs typeface="Times New Roman" panose="02020603050405020304" pitchFamily="18" charset="0"/>
              </a:rPr>
              <a:t>Walt Whitman’s Lament</a:t>
            </a:r>
          </a:p>
        </p:txBody>
      </p:sp>
      <p:pic>
        <p:nvPicPr>
          <p:cNvPr id="6" name="Content Placeholder 5">
            <a:extLst>
              <a:ext uri="{FF2B5EF4-FFF2-40B4-BE49-F238E27FC236}">
                <a16:creationId xmlns:a16="http://schemas.microsoft.com/office/drawing/2014/main" id="{401AB29F-1E3D-4685-99A8-3830A9730E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2504518" y="6858000"/>
            <a:ext cx="25873" cy="46038"/>
          </a:xfrm>
        </p:spPr>
      </p:pic>
      <p:sp>
        <p:nvSpPr>
          <p:cNvPr id="5" name="TextBox 4">
            <a:extLst>
              <a:ext uri="{FF2B5EF4-FFF2-40B4-BE49-F238E27FC236}">
                <a16:creationId xmlns:a16="http://schemas.microsoft.com/office/drawing/2014/main" id="{F3F261FB-6F70-48DA-8BFC-3D17C3FDBBFE}"/>
              </a:ext>
            </a:extLst>
          </p:cNvPr>
          <p:cNvSpPr txBox="1"/>
          <p:nvPr/>
        </p:nvSpPr>
        <p:spPr>
          <a:xfrm>
            <a:off x="838200" y="1295400"/>
            <a:ext cx="3810000" cy="2308324"/>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Walt Whitman, the great Civil War-era poet of democracy, wrote eloquently about the young men who died on the battlefields and whom he attended as a volunteer at hospitals in Washington.  In a poem, Whitman lamented “The Dead, the Dead, the Dead”.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Whitman died in 1892 and is buried in Camden, New Jersey, fewer than 100 miles from New York City, where he lived at one time and so many men died from AIDS in the 1980s and after.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Throughout the AIDS epidemic, Walt Whitman wept.</a:t>
            </a:r>
          </a:p>
        </p:txBody>
      </p:sp>
      <p:pic>
        <p:nvPicPr>
          <p:cNvPr id="4" name="Picture 3">
            <a:extLst>
              <a:ext uri="{FF2B5EF4-FFF2-40B4-BE49-F238E27FC236}">
                <a16:creationId xmlns:a16="http://schemas.microsoft.com/office/drawing/2014/main" id="{E08956B1-E293-45D9-8E59-40272225ECA0}"/>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tretch>
            <a:fillRect/>
          </a:stretch>
        </p:blipFill>
        <p:spPr>
          <a:xfrm>
            <a:off x="4800599" y="1295400"/>
            <a:ext cx="3633327" cy="4745987"/>
          </a:xfrm>
          <a:prstGeom prst="rect">
            <a:avLst/>
          </a:prstGeom>
        </p:spPr>
      </p:pic>
    </p:spTree>
    <p:extLst>
      <p:ext uri="{BB962C8B-B14F-4D97-AF65-F5344CB8AC3E}">
        <p14:creationId xmlns:p14="http://schemas.microsoft.com/office/powerpoint/2010/main" val="384287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94D-5052-454F-B74E-AF92BFD1F34D}"/>
              </a:ext>
            </a:extLst>
          </p:cNvPr>
          <p:cNvSpPr>
            <a:spLocks noGrp="1"/>
          </p:cNvSpPr>
          <p:nvPr>
            <p:ph type="title"/>
          </p:nvPr>
        </p:nvSpPr>
        <p:spPr>
          <a:xfrm>
            <a:off x="379472" y="228599"/>
            <a:ext cx="8535928" cy="533401"/>
          </a:xfrm>
        </p:spPr>
        <p:txBody>
          <a:bodyPr>
            <a:noAutofit/>
          </a:bodyPr>
          <a:lstStyle/>
          <a:p>
            <a:r>
              <a:rPr lang="en-US" sz="2400" b="1" dirty="0">
                <a:latin typeface="Times New Roman" panose="02020603050405020304" pitchFamily="18" charset="0"/>
                <a:cs typeface="Times New Roman" panose="02020603050405020304" pitchFamily="18" charset="0"/>
              </a:rPr>
              <a:t>The Centers for Disease Control</a:t>
            </a:r>
          </a:p>
        </p:txBody>
      </p:sp>
      <p:pic>
        <p:nvPicPr>
          <p:cNvPr id="5" name="Content Placeholder 4">
            <a:extLst>
              <a:ext uri="{FF2B5EF4-FFF2-40B4-BE49-F238E27FC236}">
                <a16:creationId xmlns:a16="http://schemas.microsoft.com/office/drawing/2014/main" id="{796FA2E6-AA11-4193-AA12-2AA78C212BC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2514600" y="6867750"/>
            <a:ext cx="46037" cy="26537"/>
          </a:xfrm>
        </p:spPr>
      </p:pic>
      <p:sp>
        <p:nvSpPr>
          <p:cNvPr id="8" name="TextBox 7">
            <a:extLst>
              <a:ext uri="{FF2B5EF4-FFF2-40B4-BE49-F238E27FC236}">
                <a16:creationId xmlns:a16="http://schemas.microsoft.com/office/drawing/2014/main" id="{63725C36-BE4C-4707-AE09-BED29FDF4ACE}"/>
              </a:ext>
            </a:extLst>
          </p:cNvPr>
          <p:cNvSpPr txBox="1"/>
          <p:nvPr/>
        </p:nvSpPr>
        <p:spPr>
          <a:xfrm>
            <a:off x="571500" y="4954579"/>
            <a:ext cx="8039100" cy="120032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The federal Centers for Disease Control [CDC] publishes the </a:t>
            </a:r>
            <a:r>
              <a:rPr lang="en-US" sz="1200" i="1" dirty="0">
                <a:latin typeface="Times New Roman" panose="02020603050405020304" pitchFamily="18" charset="0"/>
                <a:cs typeface="Times New Roman" panose="02020603050405020304" pitchFamily="18" charset="0"/>
              </a:rPr>
              <a:t>Morbidity and Mortality Weekly Report, with </a:t>
            </a:r>
            <a:r>
              <a:rPr lang="en-US" sz="1200" dirty="0">
                <a:latin typeface="Times New Roman" panose="02020603050405020304" pitchFamily="18" charset="0"/>
                <a:cs typeface="Times New Roman" panose="02020603050405020304" pitchFamily="18" charset="0"/>
              </a:rPr>
              <a:t>epidemiological notes and similar information from across the nation.  On June 5, 1981, fewer than six months after President Reagan took office, MMWR published the first written report of a cluster of cases of a rare form of pneumonia among previously healthy young men in Los Angeles.  This would eventually be called Acquired Immune Deficiency Syndrome, shortened to AIDS.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 July 3, 1981, </a:t>
            </a:r>
            <a:r>
              <a:rPr lang="en-US" sz="1200" i="1" dirty="0">
                <a:latin typeface="Times New Roman" panose="02020603050405020304" pitchFamily="18" charset="0"/>
                <a:cs typeface="Times New Roman" panose="02020603050405020304" pitchFamily="18" charset="0"/>
              </a:rPr>
              <a:t>The New York Times </a:t>
            </a:r>
            <a:r>
              <a:rPr lang="en-US" sz="1200" dirty="0">
                <a:latin typeface="Times New Roman" panose="02020603050405020304" pitchFamily="18" charset="0"/>
                <a:cs typeface="Times New Roman" panose="02020603050405020304" pitchFamily="18" charset="0"/>
              </a:rPr>
              <a:t>published its first article about AIDS, headlined “Rare Cancer Seen in 41 Homosexuals.” </a:t>
            </a:r>
          </a:p>
        </p:txBody>
      </p:sp>
      <p:pic>
        <p:nvPicPr>
          <p:cNvPr id="6" name="Picture 5">
            <a:extLst>
              <a:ext uri="{FF2B5EF4-FFF2-40B4-BE49-F238E27FC236}">
                <a16:creationId xmlns:a16="http://schemas.microsoft.com/office/drawing/2014/main" id="{60AE8D51-8B1D-E449-B95F-B0E48EF07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584" y="990600"/>
            <a:ext cx="5792832" cy="3735379"/>
          </a:xfrm>
          <a:prstGeom prst="rect">
            <a:avLst/>
          </a:prstGeom>
        </p:spPr>
      </p:pic>
    </p:spTree>
    <p:extLst>
      <p:ext uri="{BB962C8B-B14F-4D97-AF65-F5344CB8AC3E}">
        <p14:creationId xmlns:p14="http://schemas.microsoft.com/office/powerpoint/2010/main" val="2722996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762000"/>
          </a:xfrm>
        </p:spPr>
        <p:txBody>
          <a:bodyPr>
            <a:noAutofit/>
          </a:bodyPr>
          <a:lstStyle/>
          <a:p>
            <a:pPr algn="ctr"/>
            <a:br>
              <a:rPr lang="en-US" sz="3600" dirty="0">
                <a:solidFill>
                  <a:srgbClr val="FFFFFF"/>
                </a:solidFill>
                <a:latin typeface="Times New Roman" pitchFamily="18" charset="0"/>
                <a:cs typeface="Times New Roman" pitchFamily="18" charset="0"/>
              </a:rPr>
            </a:br>
            <a:r>
              <a:rPr lang="en-US" sz="2400" b="1" dirty="0">
                <a:solidFill>
                  <a:srgbClr val="FFFFFF"/>
                </a:solidFill>
                <a:latin typeface="Times New Roman" pitchFamily="18" charset="0"/>
                <a:cs typeface="Times New Roman" pitchFamily="18" charset="0"/>
              </a:rPr>
              <a:t>Randy Shilts (1951 – 1994)</a:t>
            </a:r>
            <a:br>
              <a:rPr lang="en-US" sz="2400" b="1" dirty="0">
                <a:solidFill>
                  <a:srgbClr val="FFFFFF"/>
                </a:solidFill>
                <a:latin typeface="Times New Roman" pitchFamily="18" charset="0"/>
                <a:cs typeface="Times New Roman" pitchFamily="18" charset="0"/>
              </a:rPr>
            </a:br>
            <a:br>
              <a:rPr lang="en-US" sz="2400" b="1" dirty="0">
                <a:solidFill>
                  <a:srgbClr val="FFFFFF"/>
                </a:solidFill>
                <a:latin typeface="Times New Roman" pitchFamily="18" charset="0"/>
                <a:cs typeface="Times New Roman" pitchFamily="18" charset="0"/>
              </a:rPr>
            </a:br>
            <a:endParaRPr lang="en-US" sz="2400" b="1" dirty="0">
              <a:solidFill>
                <a:srgbClr val="FFFFFF"/>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BC27A79E-255C-4437-AC8C-9C866B47725C}"/>
              </a:ext>
            </a:extLst>
          </p:cNvPr>
          <p:cNvSpPr/>
          <p:nvPr/>
        </p:nvSpPr>
        <p:spPr>
          <a:xfrm>
            <a:off x="6096000" y="2743200"/>
            <a:ext cx="685800" cy="646331"/>
          </a:xfrm>
          <a:prstGeom prst="rect">
            <a:avLst/>
          </a:prstGeom>
        </p:spPr>
        <p:txBody>
          <a:bodyPr wrap="square">
            <a:spAutoFit/>
          </a:bodyPr>
          <a:lstStyle/>
          <a:p>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232170"/>
            <a:ext cx="3543298" cy="4701684"/>
          </a:xfrm>
          <a:prstGeom prst="rect">
            <a:avLst/>
          </a:prstGeom>
        </p:spPr>
      </p:pic>
      <p:sp>
        <p:nvSpPr>
          <p:cNvPr id="8" name="TextBox 7"/>
          <p:cNvSpPr txBox="1"/>
          <p:nvPr/>
        </p:nvSpPr>
        <p:spPr>
          <a:xfrm>
            <a:off x="685800" y="1232170"/>
            <a:ext cx="3581400" cy="193899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Randy Shilts was a journalist who covered the AIDS epidemic from its earliest days for the </a:t>
            </a:r>
            <a:r>
              <a:rPr lang="en-US" sz="1200" i="1" dirty="0">
                <a:latin typeface="Times New Roman" panose="02020603050405020304" pitchFamily="18" charset="0"/>
                <a:cs typeface="Times New Roman" panose="02020603050405020304" pitchFamily="18" charset="0"/>
              </a:rPr>
              <a:t>San Francisco Chronicle</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book was originally published in 1987, while President Reagan was still in office, and became a international bestseller.  In 1993, it was the principal source for a critically-acclaimed television docudrama.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Shilts died from AIDS in 1994.</a:t>
            </a:r>
          </a:p>
        </p:txBody>
      </p:sp>
    </p:spTree>
    <p:extLst>
      <p:ext uri="{BB962C8B-B14F-4D97-AF65-F5344CB8AC3E}">
        <p14:creationId xmlns:p14="http://schemas.microsoft.com/office/powerpoint/2010/main" val="1498696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2A28B-0B79-4C1F-91DA-B1BDC87FCA93}"/>
              </a:ext>
            </a:extLst>
          </p:cNvPr>
          <p:cNvSpPr>
            <a:spLocks noGrp="1"/>
          </p:cNvSpPr>
          <p:nvPr>
            <p:ph type="title"/>
          </p:nvPr>
        </p:nvSpPr>
        <p:spPr/>
        <p:txBody>
          <a:bodyPr>
            <a:normAutofit/>
          </a:bodyPr>
          <a:lstStyle/>
          <a:p>
            <a:r>
              <a:rPr lang="en-US" sz="2400" dirty="0">
                <a:latin typeface="Times New Roman" panose="02020603050405020304" pitchFamily="18" charset="0"/>
                <a:cs typeface="Times New Roman" panose="02020603050405020304" pitchFamily="18" charset="0"/>
              </a:rPr>
              <a:t>Selective Bibliography</a:t>
            </a:r>
          </a:p>
        </p:txBody>
      </p:sp>
      <p:sp>
        <p:nvSpPr>
          <p:cNvPr id="3" name="Content Placeholder 2">
            <a:extLst>
              <a:ext uri="{FF2B5EF4-FFF2-40B4-BE49-F238E27FC236}">
                <a16:creationId xmlns:a16="http://schemas.microsoft.com/office/drawing/2014/main" id="{60367439-17BE-4D57-B1FF-65F2C0D49B50}"/>
              </a:ext>
            </a:extLst>
          </p:cNvPr>
          <p:cNvSpPr>
            <a:spLocks noGrp="1"/>
          </p:cNvSpPr>
          <p:nvPr>
            <p:ph idx="1"/>
          </p:nvPr>
        </p:nvSpPr>
        <p:spPr>
          <a:xfrm>
            <a:off x="457200" y="1219200"/>
            <a:ext cx="8229600" cy="5181600"/>
          </a:xfrm>
        </p:spPr>
        <p:txBody>
          <a:bodyPr>
            <a:normAutofit fontScale="25000" lnSpcReduction="20000"/>
          </a:bodyPr>
          <a:lstStyle/>
          <a:p>
            <a:pPr marL="0" indent="0">
              <a:buNone/>
            </a:pPr>
            <a:r>
              <a:rPr lang="en-US" sz="4800" dirty="0">
                <a:latin typeface="Times New Roman" panose="02020603050405020304" pitchFamily="18" charset="0"/>
                <a:cs typeface="Times New Roman" panose="02020603050405020304" pitchFamily="18" charset="0"/>
              </a:rPr>
              <a:t>Brands, H.W., </a:t>
            </a:r>
            <a:r>
              <a:rPr lang="en-US" sz="4800" i="1" dirty="0">
                <a:latin typeface="Times New Roman" panose="02020603050405020304" pitchFamily="18" charset="0"/>
                <a:cs typeface="Times New Roman" panose="02020603050405020304" pitchFamily="18" charset="0"/>
              </a:rPr>
              <a:t>Reagan: The Life </a:t>
            </a:r>
            <a:r>
              <a:rPr lang="en-US" sz="4800" dirty="0">
                <a:latin typeface="Times New Roman" panose="02020603050405020304" pitchFamily="18" charset="0"/>
                <a:cs typeface="Times New Roman" panose="02020603050405020304" pitchFamily="18" charset="0"/>
              </a:rPr>
              <a:t>(Anchor, reprint edition, paperback, 2016)</a:t>
            </a:r>
          </a:p>
          <a:p>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Cannon, Lou, </a:t>
            </a:r>
            <a:r>
              <a:rPr lang="en-US" sz="4800" i="1" dirty="0">
                <a:latin typeface="Times New Roman" panose="02020603050405020304" pitchFamily="18" charset="0"/>
                <a:cs typeface="Times New Roman" panose="02020603050405020304" pitchFamily="18" charset="0"/>
              </a:rPr>
              <a:t>President Reagan: The Role of a Lifetime </a:t>
            </a:r>
            <a:r>
              <a:rPr lang="en-US" sz="4800" dirty="0">
                <a:latin typeface="Times New Roman" panose="02020603050405020304" pitchFamily="18" charset="0"/>
                <a:cs typeface="Times New Roman" panose="02020603050405020304" pitchFamily="18" charset="0"/>
              </a:rPr>
              <a:t>(PublicAffairs, rev. sub. ed., paperback, 2000)</a:t>
            </a:r>
          </a:p>
          <a:p>
            <a:pPr marL="0" indent="0">
              <a:buNone/>
            </a:pPr>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Engel, Jonathan, </a:t>
            </a:r>
            <a:r>
              <a:rPr lang="en-US" sz="4800" i="1" dirty="0">
                <a:latin typeface="Times New Roman" panose="02020603050405020304" pitchFamily="18" charset="0"/>
                <a:cs typeface="Times New Roman" panose="02020603050405020304" pitchFamily="18" charset="0"/>
              </a:rPr>
              <a:t>The Epidemic: A Global History of AIDS </a:t>
            </a:r>
            <a:r>
              <a:rPr lang="en-US" sz="4800" dirty="0">
                <a:latin typeface="Times New Roman" panose="02020603050405020304" pitchFamily="18" charset="0"/>
                <a:cs typeface="Times New Roman" panose="02020603050405020304" pitchFamily="18" charset="0"/>
              </a:rPr>
              <a:t>(HarperCollins, paperback, 2006)</a:t>
            </a:r>
          </a:p>
          <a:p>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Francis, Donald P. “Commentary: Deadly AIDS Policy Failure by the Highest Levels of the US Government: A Personal Look Back 30 Years Later for Lessons to Respond Better to Future Epidemics.” </a:t>
            </a:r>
            <a:r>
              <a:rPr lang="en-US" sz="4800" i="1" dirty="0">
                <a:latin typeface="Times New Roman" panose="02020603050405020304" pitchFamily="18" charset="0"/>
                <a:cs typeface="Times New Roman" panose="02020603050405020304" pitchFamily="18" charset="0"/>
              </a:rPr>
              <a:t>Journal of Public Health Policy</a:t>
            </a:r>
            <a:r>
              <a:rPr lang="en-US" sz="4800" dirty="0">
                <a:latin typeface="Times New Roman" panose="02020603050405020304" pitchFamily="18" charset="0"/>
                <a:cs typeface="Times New Roman" panose="02020603050405020304" pitchFamily="18" charset="0"/>
              </a:rPr>
              <a:t>, vol. 33, no. 3, 2012, pp. 290–300. JSTOR, www.jstor.org/stable/23253449</a:t>
            </a:r>
          </a:p>
          <a:p>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Greenstein, Fred I., </a:t>
            </a:r>
            <a:r>
              <a:rPr lang="en-US" sz="4800" i="1" dirty="0">
                <a:latin typeface="Times New Roman" panose="02020603050405020304" pitchFamily="18" charset="0"/>
                <a:cs typeface="Times New Roman" panose="02020603050405020304" pitchFamily="18" charset="0"/>
              </a:rPr>
              <a:t>The Presidential Difference: Leadership Style from FDR to Barack Obama (</a:t>
            </a:r>
            <a:r>
              <a:rPr lang="en-US" sz="4800" dirty="0">
                <a:latin typeface="Times New Roman" panose="02020603050405020304" pitchFamily="18" charset="0"/>
                <a:cs typeface="Times New Roman" panose="02020603050405020304" pitchFamily="18" charset="0"/>
              </a:rPr>
              <a:t>Princeton UP, third edition, paperback, 2009)</a:t>
            </a:r>
          </a:p>
          <a:p>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Harden, Victoria A., </a:t>
            </a:r>
            <a:r>
              <a:rPr lang="en-US" sz="4800" i="1" dirty="0">
                <a:latin typeface="Times New Roman" panose="02020603050405020304" pitchFamily="18" charset="0"/>
                <a:cs typeface="Times New Roman" panose="02020603050405020304" pitchFamily="18" charset="0"/>
              </a:rPr>
              <a:t>AIDS at 30: A History </a:t>
            </a:r>
            <a:r>
              <a:rPr lang="en-US" sz="4800" dirty="0">
                <a:latin typeface="Times New Roman" panose="02020603050405020304" pitchFamily="18" charset="0"/>
                <a:cs typeface="Times New Roman" panose="02020603050405020304" pitchFamily="18" charset="0"/>
              </a:rPr>
              <a:t>(Potomac Books, 2012)</a:t>
            </a:r>
          </a:p>
          <a:p>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Hayward, Steven F., </a:t>
            </a:r>
            <a:r>
              <a:rPr lang="en-US" sz="4800" i="1" dirty="0">
                <a:latin typeface="Times New Roman" panose="02020603050405020304" pitchFamily="18" charset="0"/>
                <a:cs typeface="Times New Roman" panose="02020603050405020304" pitchFamily="18" charset="0"/>
              </a:rPr>
              <a:t>The Age of Reagan: The Conservative Counterrevolution: 1980-1989 </a:t>
            </a:r>
            <a:r>
              <a:rPr lang="en-US" sz="4800" dirty="0">
                <a:latin typeface="Times New Roman" panose="02020603050405020304" pitchFamily="18" charset="0"/>
                <a:cs typeface="Times New Roman" panose="02020603050405020304" pitchFamily="18" charset="0"/>
              </a:rPr>
              <a:t>(Crown Forum, reprint ed., paperback, 2010)</a:t>
            </a:r>
          </a:p>
          <a:p>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Jacobs, Meg &amp; Julian E. Zelizer, eds., </a:t>
            </a:r>
            <a:r>
              <a:rPr lang="en-US" sz="4800" i="1" dirty="0">
                <a:latin typeface="Times New Roman" panose="02020603050405020304" pitchFamily="18" charset="0"/>
                <a:cs typeface="Times New Roman" panose="02020603050405020304" pitchFamily="18" charset="0"/>
              </a:rPr>
              <a:t>Conservatives in Power: The Reagan Years, 1981-1989, A Brief History with Documents </a:t>
            </a:r>
            <a:r>
              <a:rPr lang="en-US" sz="4800" dirty="0">
                <a:latin typeface="Times New Roman" panose="02020603050405020304" pitchFamily="18" charset="0"/>
                <a:cs typeface="Times New Roman" panose="02020603050405020304" pitchFamily="18" charset="0"/>
              </a:rPr>
              <a:t>(Bedford/St. Martins, paperback, 2011)</a:t>
            </a:r>
          </a:p>
          <a:p>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Neustadt, Richard E., </a:t>
            </a:r>
            <a:r>
              <a:rPr lang="en-US" sz="4800" i="1" dirty="0">
                <a:latin typeface="Times New Roman" panose="02020603050405020304" pitchFamily="18" charset="0"/>
                <a:cs typeface="Times New Roman" panose="02020603050405020304" pitchFamily="18" charset="0"/>
              </a:rPr>
              <a:t>Presidential Power and the Modern Presidents: The Politics of Leadership from Roosevelt to Reagan </a:t>
            </a:r>
            <a:r>
              <a:rPr lang="en-US" sz="4800" dirty="0">
                <a:latin typeface="Times New Roman" panose="02020603050405020304" pitchFamily="18" charset="0"/>
                <a:cs typeface="Times New Roman" panose="02020603050405020304" pitchFamily="18" charset="0"/>
              </a:rPr>
              <a:t>(Free Press, revised ed., paperback, 1991)</a:t>
            </a:r>
          </a:p>
          <a:p>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Patterson, James T., </a:t>
            </a:r>
            <a:r>
              <a:rPr lang="en-US" sz="4800" i="1" dirty="0">
                <a:latin typeface="Times New Roman" panose="02020603050405020304" pitchFamily="18" charset="0"/>
                <a:cs typeface="Times New Roman" panose="02020603050405020304" pitchFamily="18" charset="0"/>
              </a:rPr>
              <a:t>Restless Giant: The United States from Watergate to Bush v. Gore </a:t>
            </a:r>
            <a:r>
              <a:rPr lang="en-US" sz="4800" dirty="0">
                <a:latin typeface="Times New Roman" panose="02020603050405020304" pitchFamily="18" charset="0"/>
                <a:cs typeface="Times New Roman" panose="02020603050405020304" pitchFamily="18" charset="0"/>
              </a:rPr>
              <a:t>(Oxford UP, paperback, 2007)</a:t>
            </a:r>
          </a:p>
          <a:p>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Reagan, Ronald, </a:t>
            </a:r>
            <a:r>
              <a:rPr lang="en-US" sz="4800" i="1" dirty="0">
                <a:latin typeface="Times New Roman" panose="02020603050405020304" pitchFamily="18" charset="0"/>
                <a:cs typeface="Times New Roman" panose="02020603050405020304" pitchFamily="18" charset="0"/>
              </a:rPr>
              <a:t>An American Life </a:t>
            </a:r>
            <a:r>
              <a:rPr lang="en-US" sz="4800" dirty="0">
                <a:latin typeface="Times New Roman" panose="02020603050405020304" pitchFamily="18" charset="0"/>
                <a:cs typeface="Times New Roman" panose="02020603050405020304" pitchFamily="18" charset="0"/>
              </a:rPr>
              <a:t>(Threshold Editions, reprint edition, paperback, 2011)</a:t>
            </a:r>
          </a:p>
          <a:p>
            <a:endParaRPr lang="en-US" sz="4800" i="1"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Reeves, Richard, </a:t>
            </a:r>
            <a:r>
              <a:rPr lang="en-US" sz="4800" i="1" dirty="0">
                <a:latin typeface="Times New Roman" panose="02020603050405020304" pitchFamily="18" charset="0"/>
                <a:cs typeface="Times New Roman" panose="02020603050405020304" pitchFamily="18" charset="0"/>
              </a:rPr>
              <a:t>President Reagan: The Triumph of Imagination </a:t>
            </a:r>
            <a:r>
              <a:rPr lang="en-US" sz="4800" dirty="0">
                <a:latin typeface="Times New Roman" panose="02020603050405020304" pitchFamily="18" charset="0"/>
                <a:cs typeface="Times New Roman" panose="02020603050405020304" pitchFamily="18" charset="0"/>
              </a:rPr>
              <a:t>(Simon &amp; Schuster, paperback, 2006)</a:t>
            </a:r>
            <a:endParaRPr lang="en-US" dirty="0"/>
          </a:p>
        </p:txBody>
      </p:sp>
    </p:spTree>
    <p:extLst>
      <p:ext uri="{BB962C8B-B14F-4D97-AF65-F5344CB8AC3E}">
        <p14:creationId xmlns:p14="http://schemas.microsoft.com/office/powerpoint/2010/main" val="1505401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2A28B-0B79-4C1F-91DA-B1BDC87FCA93}"/>
              </a:ext>
            </a:extLst>
          </p:cNvPr>
          <p:cNvSpPr>
            <a:spLocks noGrp="1"/>
          </p:cNvSpPr>
          <p:nvPr>
            <p:ph type="title"/>
          </p:nvPr>
        </p:nvSpPr>
        <p:spPr/>
        <p:txBody>
          <a:bodyPr>
            <a:normAutofit/>
          </a:bodyPr>
          <a:lstStyle/>
          <a:p>
            <a:r>
              <a:rPr lang="en-US" sz="2400" dirty="0">
                <a:latin typeface="Times New Roman" panose="02020603050405020304" pitchFamily="18" charset="0"/>
                <a:cs typeface="Times New Roman" panose="02020603050405020304" pitchFamily="18" charset="0"/>
              </a:rPr>
              <a:t>Selective Bibliography, Continued</a:t>
            </a:r>
          </a:p>
        </p:txBody>
      </p:sp>
      <p:sp>
        <p:nvSpPr>
          <p:cNvPr id="3" name="Content Placeholder 2">
            <a:extLst>
              <a:ext uri="{FF2B5EF4-FFF2-40B4-BE49-F238E27FC236}">
                <a16:creationId xmlns:a16="http://schemas.microsoft.com/office/drawing/2014/main" id="{60367439-17BE-4D57-B1FF-65F2C0D49B50}"/>
              </a:ext>
            </a:extLst>
          </p:cNvPr>
          <p:cNvSpPr>
            <a:spLocks noGrp="1"/>
          </p:cNvSpPr>
          <p:nvPr>
            <p:ph idx="1"/>
          </p:nvPr>
        </p:nvSpPr>
        <p:spPr>
          <a:xfrm>
            <a:off x="381000" y="1219200"/>
            <a:ext cx="8229600" cy="4953000"/>
          </a:xfrm>
        </p:spPr>
        <p:txBody>
          <a:bodyPr>
            <a:normAutofit/>
          </a:bodyPr>
          <a:lstStyle/>
          <a:p>
            <a:pPr marL="0" indent="0">
              <a:buNone/>
            </a:pPr>
            <a:r>
              <a:rPr lang="en-US" sz="1200" dirty="0">
                <a:latin typeface="Times New Roman" panose="02020603050405020304" pitchFamily="18" charset="0"/>
                <a:cs typeface="Times New Roman" panose="02020603050405020304" pitchFamily="18" charset="0"/>
              </a:rPr>
              <a:t>Richert, Lucas, “Reagan, Regulation, and the FDA: The US Food and Drug Administration's Response to HIV/AIDS, 1980-90”, Canadian Joumat of History/Annales canadiennes d’histoire, XLIV, winter/hiver 2009, pp. 467^87, ISSN 0-008^1107 O, Canadian Journal of History, available in EBSCOhost, Academic Search Premier database</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Rossinow, Doug, </a:t>
            </a:r>
            <a:r>
              <a:rPr lang="en-US" sz="1200" i="1" dirty="0">
                <a:latin typeface="Times New Roman" panose="02020603050405020304" pitchFamily="18" charset="0"/>
                <a:cs typeface="Times New Roman" panose="02020603050405020304" pitchFamily="18" charset="0"/>
              </a:rPr>
              <a:t>The Reagan Era: A History of the 1980s </a:t>
            </a:r>
            <a:r>
              <a:rPr lang="en-US" sz="1200" dirty="0">
                <a:latin typeface="Times New Roman" panose="02020603050405020304" pitchFamily="18" charset="0"/>
                <a:cs typeface="Times New Roman" panose="02020603050405020304" pitchFamily="18" charset="0"/>
              </a:rPr>
              <a:t>(Columbia UP, paperback, 2016)</a:t>
            </a:r>
          </a:p>
          <a:p>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Schaller, Michael, </a:t>
            </a:r>
            <a:r>
              <a:rPr lang="en-US" sz="1200" i="1" dirty="0">
                <a:latin typeface="Times New Roman" panose="02020603050405020304" pitchFamily="18" charset="0"/>
                <a:cs typeface="Times New Roman" panose="02020603050405020304" pitchFamily="18" charset="0"/>
              </a:rPr>
              <a:t>Reckoning with Reagan: America and Its President in the 1980s </a:t>
            </a:r>
            <a:r>
              <a:rPr lang="en-US" sz="1200" dirty="0">
                <a:latin typeface="Times New Roman" panose="02020603050405020304" pitchFamily="18" charset="0"/>
                <a:cs typeface="Times New Roman" panose="02020603050405020304" pitchFamily="18" charset="0"/>
              </a:rPr>
              <a:t>(Oxford UP, paperback, 1994) </a:t>
            </a:r>
          </a:p>
          <a:p>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Shilts, Randy, </a:t>
            </a:r>
            <a:r>
              <a:rPr lang="en-US" sz="1200" i="1" dirty="0">
                <a:latin typeface="Times New Roman" panose="02020603050405020304" pitchFamily="18" charset="0"/>
                <a:cs typeface="Times New Roman" panose="02020603050405020304" pitchFamily="18" charset="0"/>
              </a:rPr>
              <a:t>And the Band Played On: Politics, People, and the AIDS Epidemic </a:t>
            </a:r>
            <a:r>
              <a:rPr lang="en-US" sz="1200" dirty="0">
                <a:latin typeface="Times New Roman" panose="02020603050405020304" pitchFamily="18" charset="0"/>
                <a:cs typeface="Times New Roman" panose="02020603050405020304" pitchFamily="18" charset="0"/>
              </a:rPr>
              <a:t>(1987, St. Martin's Griffin; revised edition, paperback, 2007)</a:t>
            </a:r>
          </a:p>
          <a:p>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Weisberg, Jacob, </a:t>
            </a:r>
            <a:r>
              <a:rPr lang="en-US" sz="1200" i="1" dirty="0">
                <a:latin typeface="Times New Roman" panose="02020603050405020304" pitchFamily="18" charset="0"/>
                <a:cs typeface="Times New Roman" panose="02020603050405020304" pitchFamily="18" charset="0"/>
              </a:rPr>
              <a:t>Ronald Reagan: The American Presidents Series; The 40th President, 1981-1989 </a:t>
            </a:r>
            <a:r>
              <a:rPr lang="en-US" sz="1200" dirty="0">
                <a:latin typeface="Times New Roman" panose="02020603050405020304" pitchFamily="18" charset="0"/>
                <a:cs typeface="Times New Roman" panose="02020603050405020304" pitchFamily="18" charset="0"/>
              </a:rPr>
              <a:t>(Times Books, 2016) </a:t>
            </a:r>
          </a:p>
          <a:p>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Wilentz, Sean, </a:t>
            </a:r>
            <a:r>
              <a:rPr lang="en-US" sz="1200" i="1" dirty="0">
                <a:latin typeface="Times New Roman" panose="02020603050405020304" pitchFamily="18" charset="0"/>
                <a:cs typeface="Times New Roman" panose="02020603050405020304" pitchFamily="18" charset="0"/>
              </a:rPr>
              <a:t>The Age of Reagan: A History, 1974-2008 </a:t>
            </a:r>
            <a:r>
              <a:rPr lang="en-US" sz="1200" dirty="0">
                <a:latin typeface="Times New Roman" panose="02020603050405020304" pitchFamily="18" charset="0"/>
                <a:cs typeface="Times New Roman" panose="02020603050405020304" pitchFamily="18" charset="0"/>
              </a:rPr>
              <a:t>(Harper Perennial, reprint edition, paperback, 2009) </a:t>
            </a:r>
          </a:p>
          <a:p>
            <a:endParaRPr lang="en-US" dirty="0"/>
          </a:p>
        </p:txBody>
      </p:sp>
    </p:spTree>
    <p:extLst>
      <p:ext uri="{BB962C8B-B14F-4D97-AF65-F5344CB8AC3E}">
        <p14:creationId xmlns:p14="http://schemas.microsoft.com/office/powerpoint/2010/main" val="3602050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94D-5052-454F-B74E-AF92BFD1F34D}"/>
              </a:ext>
            </a:extLst>
          </p:cNvPr>
          <p:cNvSpPr>
            <a:spLocks noGrp="1"/>
          </p:cNvSpPr>
          <p:nvPr>
            <p:ph type="title"/>
          </p:nvPr>
        </p:nvSpPr>
        <p:spPr>
          <a:xfrm>
            <a:off x="457200" y="228600"/>
            <a:ext cx="8229598" cy="1083647"/>
          </a:xfrm>
        </p:spPr>
        <p:txBody>
          <a:bodyPr>
            <a:noAutofit/>
          </a:bodyPr>
          <a:lstStyle/>
          <a:p>
            <a:r>
              <a:rPr lang="en-US" sz="2400" dirty="0">
                <a:latin typeface="Times New Roman" panose="02020603050405020304" pitchFamily="18" charset="0"/>
                <a:cs typeface="Times New Roman" panose="02020603050405020304" pitchFamily="18" charset="0"/>
              </a:rPr>
              <a:t>American Government’s Intentions and Reality: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Responding to the AIDS Epidemic in the 1980s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2514600" y="6865701"/>
            <a:ext cx="46037" cy="30635"/>
          </a:xfrm>
        </p:spPr>
      </p:pic>
      <p:sp>
        <p:nvSpPr>
          <p:cNvPr id="8" name="TextBox 7"/>
          <p:cNvSpPr txBox="1"/>
          <p:nvPr/>
        </p:nvSpPr>
        <p:spPr>
          <a:xfrm>
            <a:off x="228600" y="4038600"/>
            <a:ext cx="8534400" cy="212365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President Reagan’s secretaries of Health and Human Services were, pictured with Reagan from left to right, Richard Schweiker (1981-1983), Margaret Heckler (1983-1985), and Otis Bowen, M.D. (1985-1989).  All three were politicians, but Bowen also was a physician.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During their tenures at the Department of Health and Human Services, Schweiker and Heckler claimed federal support for AIDS research was adequate.  Dr. Bowen knew better and sought more funding, although critics said his department did not do enough.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According to Dr. Donald Francis, who became one of the leading AIDS experts at the federal Centers for Disease Control: The CDC “was very capable of responding, as it has done with innumerable disease outbreaks before and since.  But with AIDS, the Reagan</a:t>
            </a:r>
          </a:p>
          <a:p>
            <a:r>
              <a:rPr lang="en-US" sz="1200" dirty="0">
                <a:latin typeface="Times New Roman" panose="02020603050405020304" pitchFamily="18" charset="0"/>
                <a:cs typeface="Times New Roman" panose="02020603050405020304" pitchFamily="18" charset="0"/>
              </a:rPr>
              <a:t> administration prevented it from responding appropriately to what very early on was known to be an extremely dangerous transmissible</a:t>
            </a:r>
          </a:p>
          <a:p>
            <a:r>
              <a:rPr lang="en-US" sz="1200" dirty="0">
                <a:latin typeface="Times New Roman" panose="02020603050405020304" pitchFamily="18" charset="0"/>
                <a:cs typeface="Times New Roman" panose="02020603050405020304" pitchFamily="18" charset="0"/>
              </a:rPr>
              <a:t> disease. Without clearly understanding the deadly forces that inhibited CDC at that time, we may well face them again when trying to deal with future outbreaks.”</a:t>
            </a:r>
          </a:p>
        </p:txBody>
      </p:sp>
      <p:pic>
        <p:nvPicPr>
          <p:cNvPr id="9" name="Picture 8">
            <a:extLst>
              <a:ext uri="{FF2B5EF4-FFF2-40B4-BE49-F238E27FC236}">
                <a16:creationId xmlns:a16="http://schemas.microsoft.com/office/drawing/2014/main" id="{0DEA9D02-1356-064D-9737-B5E213229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12" r="4405"/>
          <a:stretch/>
        </p:blipFill>
        <p:spPr>
          <a:xfrm>
            <a:off x="293148" y="1600198"/>
            <a:ext cx="2907252" cy="2103120"/>
          </a:xfrm>
          <a:prstGeom prst="rect">
            <a:avLst/>
          </a:prstGeom>
        </p:spPr>
      </p:pic>
      <p:pic>
        <p:nvPicPr>
          <p:cNvPr id="11" name="Picture 10">
            <a:extLst>
              <a:ext uri="{FF2B5EF4-FFF2-40B4-BE49-F238E27FC236}">
                <a16:creationId xmlns:a16="http://schemas.microsoft.com/office/drawing/2014/main" id="{2CACAAAB-0A3B-6241-B702-B5A6C8E6C0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24" t="-42" b="1"/>
          <a:stretch/>
        </p:blipFill>
        <p:spPr>
          <a:xfrm>
            <a:off x="3264945" y="1600198"/>
            <a:ext cx="2907255" cy="2103120"/>
          </a:xfrm>
          <a:prstGeom prst="rect">
            <a:avLst/>
          </a:prstGeom>
        </p:spPr>
      </p:pic>
      <p:pic>
        <p:nvPicPr>
          <p:cNvPr id="13" name="Picture 12">
            <a:extLst>
              <a:ext uri="{FF2B5EF4-FFF2-40B4-BE49-F238E27FC236}">
                <a16:creationId xmlns:a16="http://schemas.microsoft.com/office/drawing/2014/main" id="{8835EED1-D7A4-DB4A-9D60-4662B2E9FD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9331" y="1600198"/>
            <a:ext cx="2599869" cy="2103120"/>
          </a:xfrm>
          <a:prstGeom prst="rect">
            <a:avLst/>
          </a:prstGeom>
        </p:spPr>
      </p:pic>
    </p:spTree>
    <p:extLst>
      <p:ext uri="{BB962C8B-B14F-4D97-AF65-F5344CB8AC3E}">
        <p14:creationId xmlns:p14="http://schemas.microsoft.com/office/powerpoint/2010/main" val="3517635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4847"/>
            <a:ext cx="8534399" cy="1100553"/>
          </a:xfrm>
        </p:spPr>
        <p:txBody>
          <a:bodyPr>
            <a:noAutofit/>
          </a:bodyPr>
          <a:lstStyle/>
          <a:p>
            <a:br>
              <a:rPr lang="en-US" sz="3600" i="1"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22393" y="514290"/>
            <a:ext cx="84582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Surgeon General C. Everett Koop, M.D.</a:t>
            </a:r>
          </a:p>
        </p:txBody>
      </p:sp>
      <p:sp>
        <p:nvSpPr>
          <p:cNvPr id="5" name="TextBox 4"/>
          <p:cNvSpPr txBox="1"/>
          <p:nvPr/>
        </p:nvSpPr>
        <p:spPr>
          <a:xfrm>
            <a:off x="6068312" y="1621326"/>
            <a:ext cx="2313688" cy="452431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From 1982 until 1989, most of the Reagan presidency, C. Everett Koop, M.D., a Pennsylvania pediatric surgeon, served as Surgeon General, the chief public health officer of the United States.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Dr. Keep was a well-known conservative, with strong ties to the Christian Right, but he came to believe the AIDS epidemic was a strictly medical issue, not a moral one, and he forcefully addressed AIDS.  Koop was a proponent of frank sex education, a position that infuriated his right-wing critics.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Dr. Koop’s </a:t>
            </a:r>
            <a:r>
              <a:rPr lang="en-US" sz="1200" i="1" dirty="0">
                <a:latin typeface="Times New Roman" panose="02020603050405020304" pitchFamily="18" charset="0"/>
                <a:cs typeface="Times New Roman" panose="02020603050405020304" pitchFamily="18" charset="0"/>
              </a:rPr>
              <a:t>Surgeon General's Report on Acquired Immune Deficiency Syndrome,</a:t>
            </a:r>
            <a:r>
              <a:rPr lang="en-US" sz="1200" dirty="0">
                <a:latin typeface="Times New Roman" panose="02020603050405020304" pitchFamily="18" charset="0"/>
                <a:cs typeface="Times New Roman" panose="02020603050405020304" pitchFamily="18" charset="0"/>
              </a:rPr>
              <a:t> which was issued in 1987, has been described by one public health policy expert as “transformative.”  </a:t>
            </a:r>
          </a:p>
        </p:txBody>
      </p:sp>
      <p:pic>
        <p:nvPicPr>
          <p:cNvPr id="7" name="Picture 6">
            <a:extLst>
              <a:ext uri="{FF2B5EF4-FFF2-40B4-BE49-F238E27FC236}">
                <a16:creationId xmlns:a16="http://schemas.microsoft.com/office/drawing/2014/main" id="{A09AEC56-A445-464E-9C94-28C9843ACE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56" b="693"/>
          <a:stretch/>
        </p:blipFill>
        <p:spPr>
          <a:xfrm>
            <a:off x="789687" y="1614843"/>
            <a:ext cx="5230113" cy="3615344"/>
          </a:xfrm>
          <a:prstGeom prst="rect">
            <a:avLst/>
          </a:prstGeom>
        </p:spPr>
      </p:pic>
    </p:spTree>
    <p:extLst>
      <p:ext uri="{BB962C8B-B14F-4D97-AF65-F5344CB8AC3E}">
        <p14:creationId xmlns:p14="http://schemas.microsoft.com/office/powerpoint/2010/main" val="4094175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94D-5052-454F-B74E-AF92BFD1F34D}"/>
              </a:ext>
            </a:extLst>
          </p:cNvPr>
          <p:cNvSpPr>
            <a:spLocks noGrp="1"/>
          </p:cNvSpPr>
          <p:nvPr>
            <p:ph type="title"/>
          </p:nvPr>
        </p:nvSpPr>
        <p:spPr>
          <a:xfrm>
            <a:off x="457200" y="228600"/>
            <a:ext cx="8229598" cy="1064623"/>
          </a:xfrm>
        </p:spPr>
        <p:txBody>
          <a:bodyPr>
            <a:noAutofit/>
          </a:bodyPr>
          <a:lstStyle/>
          <a:p>
            <a:r>
              <a:rPr lang="en-US" sz="2400" dirty="0">
                <a:latin typeface="Times New Roman" panose="02020603050405020304" pitchFamily="18" charset="0"/>
                <a:cs typeface="Times New Roman" panose="02020603050405020304" pitchFamily="18" charset="0"/>
              </a:rPr>
              <a:t>Anthony Fauci, M.D.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2514600" y="6865757"/>
            <a:ext cx="46037" cy="30524"/>
          </a:xfrm>
        </p:spPr>
      </p:pic>
      <p:sp>
        <p:nvSpPr>
          <p:cNvPr id="7" name="TextBox 6"/>
          <p:cNvSpPr txBox="1"/>
          <p:nvPr/>
        </p:nvSpPr>
        <p:spPr>
          <a:xfrm>
            <a:off x="711199" y="5410200"/>
            <a:ext cx="7620000" cy="120032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During the early years of the AIDS epidemic in the 1980s, Anthony Fauci, M.D., as a physician at the federal National Institutes of Health, served as Chief of the Laboratory of Immunoregulation and coordinator of his agency’s AIDS research program.  In 1984, Dr. Fauci was named Director of the National Institute of Allergy and Infectious Diseases.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Nearly 40 years later, beginning in early 2020, Dr. Fauci became widely recognized as a leading scientific expert about the coronavirus pandemic.   </a:t>
            </a:r>
          </a:p>
        </p:txBody>
      </p:sp>
      <p:pic>
        <p:nvPicPr>
          <p:cNvPr id="10" name="Picture 9">
            <a:extLst>
              <a:ext uri="{FF2B5EF4-FFF2-40B4-BE49-F238E27FC236}">
                <a16:creationId xmlns:a16="http://schemas.microsoft.com/office/drawing/2014/main" id="{157B9A15-44F4-3844-AA38-C1E180A7E6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70" t="1414" r="4835"/>
          <a:stretch/>
        </p:blipFill>
        <p:spPr>
          <a:xfrm>
            <a:off x="637132" y="1293223"/>
            <a:ext cx="4239668" cy="3200400"/>
          </a:xfrm>
          <a:prstGeom prst="rect">
            <a:avLst/>
          </a:prstGeom>
        </p:spPr>
      </p:pic>
      <p:pic>
        <p:nvPicPr>
          <p:cNvPr id="12" name="Picture 11">
            <a:extLst>
              <a:ext uri="{FF2B5EF4-FFF2-40B4-BE49-F238E27FC236}">
                <a16:creationId xmlns:a16="http://schemas.microsoft.com/office/drawing/2014/main" id="{72EE4CAA-BF07-9846-91A1-4D4A2ACF22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008" y="1293223"/>
            <a:ext cx="3364992" cy="3197746"/>
          </a:xfrm>
          <a:prstGeom prst="rect">
            <a:avLst/>
          </a:prstGeom>
        </p:spPr>
      </p:pic>
      <p:sp>
        <p:nvSpPr>
          <p:cNvPr id="13" name="Rectangle 12">
            <a:extLst>
              <a:ext uri="{FF2B5EF4-FFF2-40B4-BE49-F238E27FC236}">
                <a16:creationId xmlns:a16="http://schemas.microsoft.com/office/drawing/2014/main" id="{7ADCEFF4-CE7D-2A41-9854-E9D9BCB3E261}"/>
              </a:ext>
            </a:extLst>
          </p:cNvPr>
          <p:cNvSpPr/>
          <p:nvPr/>
        </p:nvSpPr>
        <p:spPr>
          <a:xfrm>
            <a:off x="637132" y="4493623"/>
            <a:ext cx="4239668" cy="646331"/>
          </a:xfrm>
          <a:prstGeom prst="rect">
            <a:avLst/>
          </a:prstGeom>
        </p:spPr>
        <p:txBody>
          <a:bodyPr wrap="square">
            <a:spAutoFit/>
          </a:bodyPr>
          <a:lstStyle/>
          <a:p>
            <a:r>
              <a:rPr lang="en-US" sz="900" dirty="0">
                <a:solidFill>
                  <a:srgbClr val="D9D9D9"/>
                </a:solidFill>
                <a:latin typeface="Times New Roman" panose="02020603050405020304" pitchFamily="18" charset="0"/>
                <a:cs typeface="Times New Roman" panose="02020603050405020304" pitchFamily="18" charset="0"/>
              </a:rPr>
              <a:t>Dr. Anthony Fauci, as the chief of AIDS research at the National Institutes of Health, talks with colleagues in his laboratory in 1990.</a:t>
            </a:r>
          </a:p>
          <a:p>
            <a:endParaRPr lang="en-US" sz="900" dirty="0">
              <a:solidFill>
                <a:srgbClr val="D9D9D9"/>
              </a:solidFill>
              <a:latin typeface="Times New Roman" panose="02020603050405020304" pitchFamily="18" charset="0"/>
              <a:cs typeface="Times New Roman" panose="02020603050405020304" pitchFamily="18" charset="0"/>
            </a:endParaRPr>
          </a:p>
          <a:p>
            <a:pPr algn="ctr"/>
            <a:r>
              <a:rPr lang="en-US" sz="900" dirty="0">
                <a:solidFill>
                  <a:srgbClr val="D9D9D9"/>
                </a:solidFill>
                <a:latin typeface="Times New Roman" panose="02020603050405020304" pitchFamily="18" charset="0"/>
                <a:cs typeface="Times New Roman" panose="02020603050405020304" pitchFamily="18" charset="0"/>
              </a:rPr>
              <a:t>Photo credits, George Tames,  The New York Times/Redux</a:t>
            </a:r>
            <a:endParaRPr lang="en-US" sz="900" b="0" i="0" dirty="0">
              <a:solidFill>
                <a:srgbClr val="D9D9D9"/>
              </a:solidFill>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34D6B6D-7EE2-1A49-BF84-DE3461443DB0}"/>
              </a:ext>
            </a:extLst>
          </p:cNvPr>
          <p:cNvSpPr/>
          <p:nvPr/>
        </p:nvSpPr>
        <p:spPr>
          <a:xfrm>
            <a:off x="5017008" y="4493622"/>
            <a:ext cx="3364992" cy="646331"/>
          </a:xfrm>
          <a:prstGeom prst="rect">
            <a:avLst/>
          </a:prstGeom>
        </p:spPr>
        <p:txBody>
          <a:bodyPr wrap="square">
            <a:spAutoFit/>
          </a:bodyPr>
          <a:lstStyle/>
          <a:p>
            <a:r>
              <a:rPr lang="en-US" sz="900" dirty="0">
                <a:solidFill>
                  <a:srgbClr val="D9D9D9"/>
                </a:solidFill>
                <a:latin typeface="Times New Roman" panose="02020603050405020304" pitchFamily="18" charset="0"/>
                <a:cs typeface="Times New Roman" panose="02020603050405020304" pitchFamily="18" charset="0"/>
              </a:rPr>
              <a:t>Dr. Fauci has been the United States' top infectious disease expert since 1984. </a:t>
            </a:r>
          </a:p>
          <a:p>
            <a:pPr algn="ctr"/>
            <a:endParaRPr lang="en-US" sz="900" dirty="0">
              <a:solidFill>
                <a:srgbClr val="D9D9D9"/>
              </a:solidFill>
              <a:latin typeface="Times New Roman" panose="02020603050405020304" pitchFamily="18" charset="0"/>
              <a:cs typeface="Times New Roman" panose="02020603050405020304" pitchFamily="18" charset="0"/>
            </a:endParaRPr>
          </a:p>
          <a:p>
            <a:pPr algn="ctr"/>
            <a:r>
              <a:rPr lang="en-US" sz="900" dirty="0">
                <a:solidFill>
                  <a:srgbClr val="D9D9D9"/>
                </a:solidFill>
                <a:latin typeface="Times New Roman" panose="02020603050405020304" pitchFamily="18" charset="0"/>
                <a:cs typeface="Times New Roman" panose="02020603050405020304" pitchFamily="18" charset="0"/>
              </a:rPr>
              <a:t>Photo credit: Jack Atley/Bloomberg/Getty </a:t>
            </a:r>
            <a:endParaRPr lang="en-US" sz="900" b="0" i="0" dirty="0">
              <a:solidFill>
                <a:srgbClr val="D9D9D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53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301"/>
            <a:ext cx="8229600" cy="1024354"/>
          </a:xfrm>
        </p:spPr>
        <p:txBody>
          <a:bodyPr>
            <a:noAutofit/>
          </a:bodyPr>
          <a:lstStyle/>
          <a:p>
            <a:br>
              <a:rPr lang="en-US" sz="2600" dirty="0">
                <a:solidFill>
                  <a:srgbClr val="FFFFFF"/>
                </a:solidFill>
                <a:latin typeface="Times New Roman" pitchFamily="18" charset="0"/>
                <a:cs typeface="Times New Roman" pitchFamily="18" charset="0"/>
              </a:rPr>
            </a:br>
            <a:br>
              <a:rPr lang="en-US" sz="2600" dirty="0">
                <a:solidFill>
                  <a:srgbClr val="FFFFFF"/>
                </a:solidFill>
                <a:latin typeface="Times New Roman" pitchFamily="18" charset="0"/>
                <a:cs typeface="Times New Roman" pitchFamily="18" charset="0"/>
              </a:rPr>
            </a:br>
            <a:br>
              <a:rPr lang="en-US" sz="2600" dirty="0">
                <a:solidFill>
                  <a:srgbClr val="FFFFFF"/>
                </a:solidFill>
                <a:latin typeface="Times New Roman" pitchFamily="18" charset="0"/>
                <a:cs typeface="Times New Roman" pitchFamily="18" charset="0"/>
              </a:rPr>
            </a:br>
            <a:br>
              <a:rPr lang="en-US" sz="2600" dirty="0">
                <a:solidFill>
                  <a:srgbClr val="FFFFFF"/>
                </a:solidFill>
                <a:latin typeface="Times New Roman" pitchFamily="18" charset="0"/>
                <a:cs typeface="Times New Roman" pitchFamily="18" charset="0"/>
              </a:rPr>
            </a:br>
            <a:br>
              <a:rPr lang="en-US" sz="3200" dirty="0">
                <a:solidFill>
                  <a:srgbClr val="FFFFFF"/>
                </a:solidFill>
                <a:latin typeface="Times New Roman" pitchFamily="18" charset="0"/>
                <a:cs typeface="Times New Roman" pitchFamily="18" charset="0"/>
              </a:rPr>
            </a:br>
            <a:r>
              <a:rPr lang="en-US" sz="3200" dirty="0">
                <a:solidFill>
                  <a:srgbClr val="FFFFFF"/>
                </a:solidFill>
                <a:latin typeface="Times New Roman" pitchFamily="18" charset="0"/>
                <a:cs typeface="Times New Roman" pitchFamily="18" charset="0"/>
              </a:rPr>
              <a:t> </a:t>
            </a:r>
            <a:br>
              <a:rPr lang="en-US" sz="3200" dirty="0">
                <a:solidFill>
                  <a:srgbClr val="FFFFFF"/>
                </a:solidFill>
                <a:latin typeface="Times New Roman" pitchFamily="18" charset="0"/>
                <a:cs typeface="Times New Roman" pitchFamily="18" charset="0"/>
              </a:rPr>
            </a:br>
            <a:br>
              <a:rPr lang="en-US" sz="2600" dirty="0">
                <a:solidFill>
                  <a:srgbClr val="FFFFFF"/>
                </a:solidFill>
                <a:latin typeface="Times New Roman" pitchFamily="18" charset="0"/>
                <a:cs typeface="Times New Roman" pitchFamily="18" charset="0"/>
              </a:rPr>
            </a:br>
            <a:br>
              <a:rPr lang="en-US" sz="2600" dirty="0">
                <a:solidFill>
                  <a:srgbClr val="FFFFFF"/>
                </a:solidFill>
                <a:latin typeface="Times New Roman" pitchFamily="18" charset="0"/>
                <a:cs typeface="Times New Roman" pitchFamily="18" charset="0"/>
              </a:rPr>
            </a:br>
            <a:endParaRPr lang="en-US" sz="2600" dirty="0">
              <a:solidFill>
                <a:srgbClr val="FFFFFF"/>
              </a:solidFill>
              <a:latin typeface="Times New Roman" pitchFamily="18" charset="0"/>
              <a:cs typeface="Times New Roman" pitchFamily="18" charset="0"/>
            </a:endParaRPr>
          </a:p>
        </p:txBody>
      </p:sp>
      <p:sp>
        <p:nvSpPr>
          <p:cNvPr id="4" name="TextBox 3"/>
          <p:cNvSpPr txBox="1"/>
          <p:nvPr/>
        </p:nvSpPr>
        <p:spPr>
          <a:xfrm>
            <a:off x="457200" y="540603"/>
            <a:ext cx="838200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Representative Philip Burton, Democrat of California</a:t>
            </a:r>
          </a:p>
        </p:txBody>
      </p:sp>
      <p:sp>
        <p:nvSpPr>
          <p:cNvPr id="5" name="TextBox 4"/>
          <p:cNvSpPr txBox="1"/>
          <p:nvPr/>
        </p:nvSpPr>
        <p:spPr>
          <a:xfrm>
            <a:off x="3048000" y="1752600"/>
            <a:ext cx="5181600" cy="1569660"/>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Representative Phil Burton served in the House of Representatives from 1964 until he died from a heart attack in 1983.  His district covered about two thirds of San Francisco.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the late 1970s and early 1980s, Burton was one of the most powerful people in the House and an outspoken champion of many liberal causes.  He was one of the first members of Congress to have an openly-gay man on his staff, and Burton was an early supporter of federal funding for AIDS research and treatment.</a:t>
            </a:r>
          </a:p>
        </p:txBody>
      </p:sp>
      <p:pic>
        <p:nvPicPr>
          <p:cNvPr id="7" name="Picture 6">
            <a:extLst>
              <a:ext uri="{FF2B5EF4-FFF2-40B4-BE49-F238E27FC236}">
                <a16:creationId xmlns:a16="http://schemas.microsoft.com/office/drawing/2014/main" id="{49593740-665C-7247-9BF8-E99BBCAA68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663" y="1752600"/>
            <a:ext cx="2144337" cy="3701296"/>
          </a:xfrm>
          <a:prstGeom prst="rect">
            <a:avLst/>
          </a:prstGeom>
        </p:spPr>
      </p:pic>
      <p:pic>
        <p:nvPicPr>
          <p:cNvPr id="9" name="Picture 8">
            <a:extLst>
              <a:ext uri="{FF2B5EF4-FFF2-40B4-BE49-F238E27FC236}">
                <a16:creationId xmlns:a16="http://schemas.microsoft.com/office/drawing/2014/main" id="{37BC2418-EC7D-EF4B-9297-9D0AF57D77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1000"/>
                    </a14:imgEffect>
                    <a14:imgEffect>
                      <a14:brightnessContrast bright="7000" contrast="-35000"/>
                    </a14:imgEffect>
                  </a14:imgLayer>
                </a14:imgProps>
              </a:ext>
              <a:ext uri="{28A0092B-C50C-407E-A947-70E740481C1C}">
                <a14:useLocalDpi xmlns:a14="http://schemas.microsoft.com/office/drawing/2010/main" val="0"/>
              </a:ext>
            </a:extLst>
          </a:blip>
          <a:srcRect l="1681" r="2520" b="3865"/>
          <a:stretch/>
        </p:blipFill>
        <p:spPr>
          <a:xfrm>
            <a:off x="5587531" y="3337254"/>
            <a:ext cx="2642069" cy="2116642"/>
          </a:xfrm>
          <a:prstGeom prst="rect">
            <a:avLst/>
          </a:prstGeom>
        </p:spPr>
      </p:pic>
    </p:spTree>
    <p:extLst>
      <p:ext uri="{BB962C8B-B14F-4D97-AF65-F5344CB8AC3E}">
        <p14:creationId xmlns:p14="http://schemas.microsoft.com/office/powerpoint/2010/main" val="248613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94D-5052-454F-B74E-AF92BFD1F34D}"/>
              </a:ext>
            </a:extLst>
          </p:cNvPr>
          <p:cNvSpPr>
            <a:spLocks noGrp="1"/>
          </p:cNvSpPr>
          <p:nvPr>
            <p:ph type="title"/>
          </p:nvPr>
        </p:nvSpPr>
        <p:spPr>
          <a:xfrm>
            <a:off x="381000" y="228599"/>
            <a:ext cx="8305800" cy="838201"/>
          </a:xfrm>
        </p:spPr>
        <p:txBody>
          <a:bodyPr>
            <a:noAutofit/>
          </a:bodyPr>
          <a:lstStyle/>
          <a:p>
            <a:r>
              <a:rPr lang="en-US" sz="2400" b="1" dirty="0">
                <a:latin typeface="Times New Roman" panose="02020603050405020304" pitchFamily="18" charset="0"/>
                <a:cs typeface="Times New Roman" panose="02020603050405020304" pitchFamily="18" charset="0"/>
              </a:rPr>
              <a:t>New York City AIDS Activism</a:t>
            </a:r>
          </a:p>
        </p:txBody>
      </p:sp>
      <p:pic>
        <p:nvPicPr>
          <p:cNvPr id="5" name="Content Placeholder 4">
            <a:extLst>
              <a:ext uri="{FF2B5EF4-FFF2-40B4-BE49-F238E27FC236}">
                <a16:creationId xmlns:a16="http://schemas.microsoft.com/office/drawing/2014/main" id="{C0D04DB5-9F69-4B9F-BC02-05F9DC21FFF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2506448" y="6858000"/>
            <a:ext cx="29733" cy="46038"/>
          </a:xfrm>
        </p:spPr>
      </p:pic>
      <p:sp>
        <p:nvSpPr>
          <p:cNvPr id="4" name="Rectangle 3">
            <a:extLst>
              <a:ext uri="{FF2B5EF4-FFF2-40B4-BE49-F238E27FC236}">
                <a16:creationId xmlns:a16="http://schemas.microsoft.com/office/drawing/2014/main" id="{B362904B-CF40-8249-8F0C-1A189BE7F101}"/>
              </a:ext>
            </a:extLst>
          </p:cNvPr>
          <p:cNvSpPr/>
          <p:nvPr/>
        </p:nvSpPr>
        <p:spPr>
          <a:xfrm>
            <a:off x="546370" y="5556115"/>
            <a:ext cx="8051260" cy="738664"/>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Demonstrators protest near NYC’s City Hall, as inside a City Council committee considered legislation to bar pupils &amp; teachers with the AIDS virus, from public schools. November 15, 1985. </a:t>
            </a:r>
          </a:p>
          <a:p>
            <a:endParaRPr lang="en-US" sz="900" dirty="0">
              <a:latin typeface="Times New Roman" panose="02020603050405020304" pitchFamily="18" charset="0"/>
              <a:cs typeface="Times New Roman" panose="02020603050405020304" pitchFamily="18" charset="0"/>
            </a:endParaRPr>
          </a:p>
          <a:p>
            <a:pPr algn="ctr"/>
            <a:r>
              <a:rPr lang="en-US" sz="900" dirty="0">
                <a:latin typeface="Times New Roman" panose="02020603050405020304" pitchFamily="18" charset="0"/>
                <a:cs typeface="Times New Roman" panose="02020603050405020304" pitchFamily="18" charset="0"/>
              </a:rPr>
              <a:t>Photo credit: Rick Maiman/AP</a:t>
            </a:r>
            <a:endParaRPr lang="en-US" sz="900" b="0" dirty="0">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C76DFBB-A2E0-F24E-9437-BB2998E07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436" y="1295400"/>
            <a:ext cx="7304927" cy="4114800"/>
          </a:xfrm>
          <a:prstGeom prst="rect">
            <a:avLst/>
          </a:prstGeom>
        </p:spPr>
      </p:pic>
    </p:spTree>
    <p:extLst>
      <p:ext uri="{BB962C8B-B14F-4D97-AF65-F5344CB8AC3E}">
        <p14:creationId xmlns:p14="http://schemas.microsoft.com/office/powerpoint/2010/main" val="1452665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94D-5052-454F-B74E-AF92BFD1F34D}"/>
              </a:ext>
            </a:extLst>
          </p:cNvPr>
          <p:cNvSpPr>
            <a:spLocks noGrp="1"/>
          </p:cNvSpPr>
          <p:nvPr>
            <p:ph type="title"/>
          </p:nvPr>
        </p:nvSpPr>
        <p:spPr>
          <a:xfrm>
            <a:off x="381000" y="228600"/>
            <a:ext cx="8305800" cy="685800"/>
          </a:xfrm>
        </p:spPr>
        <p:txBody>
          <a:bodyPr>
            <a:noAutofit/>
          </a:bodyPr>
          <a:lstStyle/>
          <a:p>
            <a:r>
              <a:rPr lang="en-US" sz="2400" b="1" dirty="0">
                <a:latin typeface="Times New Roman" panose="02020603050405020304" pitchFamily="18" charset="0"/>
                <a:cs typeface="Times New Roman" panose="02020603050405020304" pitchFamily="18" charset="0"/>
              </a:rPr>
              <a:t>San Francisco AIDS Activism</a:t>
            </a:r>
          </a:p>
        </p:txBody>
      </p:sp>
      <p:pic>
        <p:nvPicPr>
          <p:cNvPr id="5" name="Content Placeholder 4">
            <a:extLst>
              <a:ext uri="{FF2B5EF4-FFF2-40B4-BE49-F238E27FC236}">
                <a16:creationId xmlns:a16="http://schemas.microsoft.com/office/drawing/2014/main" id="{C0D04DB5-9F69-4B9F-BC02-05F9DC21FFF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2506448" y="6858000"/>
            <a:ext cx="29733" cy="46038"/>
          </a:xfrm>
        </p:spPr>
      </p:pic>
      <p:pic>
        <p:nvPicPr>
          <p:cNvPr id="6" name="Picture 5">
            <a:extLst>
              <a:ext uri="{FF2B5EF4-FFF2-40B4-BE49-F238E27FC236}">
                <a16:creationId xmlns:a16="http://schemas.microsoft.com/office/drawing/2014/main" id="{69FF3147-5010-854D-ABBB-AB229C8FA8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204" y="1143000"/>
            <a:ext cx="5879592" cy="4113413"/>
          </a:xfrm>
          <a:prstGeom prst="rect">
            <a:avLst/>
          </a:prstGeom>
        </p:spPr>
      </p:pic>
      <p:sp>
        <p:nvSpPr>
          <p:cNvPr id="7" name="Rectangle 6">
            <a:extLst>
              <a:ext uri="{FF2B5EF4-FFF2-40B4-BE49-F238E27FC236}">
                <a16:creationId xmlns:a16="http://schemas.microsoft.com/office/drawing/2014/main" id="{10BD7A01-C655-F94F-90D0-C20FA6714507}"/>
              </a:ext>
            </a:extLst>
          </p:cNvPr>
          <p:cNvSpPr/>
          <p:nvPr/>
        </p:nvSpPr>
        <p:spPr>
          <a:xfrm>
            <a:off x="1540002" y="5345668"/>
            <a:ext cx="5987796" cy="553998"/>
          </a:xfrm>
          <a:prstGeom prst="rect">
            <a:avLst/>
          </a:prstGeom>
        </p:spPr>
        <p:txBody>
          <a:bodyPr wrap="square">
            <a:spAutoFit/>
          </a:bodyPr>
          <a:lstStyle/>
          <a:p>
            <a:pPr algn="ctr"/>
            <a:r>
              <a:rPr lang="en-US" sz="1200" dirty="0">
                <a:latin typeface="Times New Roman" panose="02020603050405020304" pitchFamily="18" charset="0"/>
                <a:cs typeface="Times New Roman" panose="02020603050405020304" pitchFamily="18" charset="0"/>
              </a:rPr>
              <a:t>An estimated 5,000 marched in the annual AIDS candlelight march on May 26, 1986</a:t>
            </a:r>
            <a:r>
              <a:rPr lang="en-US" sz="900" dirty="0">
                <a:latin typeface="Times New Roman" panose="02020603050405020304" pitchFamily="18" charset="0"/>
                <a:cs typeface="Times New Roman" panose="02020603050405020304" pitchFamily="18" charset="0"/>
              </a:rPr>
              <a:t>.</a:t>
            </a:r>
          </a:p>
          <a:p>
            <a:pPr algn="ctr"/>
            <a:endParaRPr lang="en-US" sz="900" cap="all" dirty="0">
              <a:latin typeface="Times New Roman" panose="02020603050405020304" pitchFamily="18" charset="0"/>
              <a:cs typeface="Times New Roman" panose="02020603050405020304" pitchFamily="18" charset="0"/>
            </a:endParaRPr>
          </a:p>
          <a:p>
            <a:pPr algn="ctr"/>
            <a:r>
              <a:rPr lang="en-US" sz="900" b="0" i="0" cap="all" dirty="0">
                <a:effectLst/>
                <a:latin typeface="Times New Roman" panose="02020603050405020304" pitchFamily="18" charset="0"/>
                <a:cs typeface="Times New Roman" panose="02020603050405020304" pitchFamily="18" charset="0"/>
              </a:rPr>
              <a:t>Photo cred: John Green/UP!</a:t>
            </a:r>
          </a:p>
        </p:txBody>
      </p:sp>
    </p:spTree>
    <p:extLst>
      <p:ext uri="{BB962C8B-B14F-4D97-AF65-F5344CB8AC3E}">
        <p14:creationId xmlns:p14="http://schemas.microsoft.com/office/powerpoint/2010/main" val="1201744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94D-5052-454F-B74E-AF92BFD1F34D}"/>
              </a:ext>
            </a:extLst>
          </p:cNvPr>
          <p:cNvSpPr>
            <a:spLocks noGrp="1"/>
          </p:cNvSpPr>
          <p:nvPr>
            <p:ph type="title"/>
          </p:nvPr>
        </p:nvSpPr>
        <p:spPr>
          <a:xfrm>
            <a:off x="457200" y="228600"/>
            <a:ext cx="8229600" cy="1066800"/>
          </a:xfrm>
        </p:spPr>
        <p:txBody>
          <a:bodyPr>
            <a:noAutofit/>
          </a:bodyPr>
          <a:lstStyle/>
          <a:p>
            <a:r>
              <a:rPr lang="en-US" sz="2400" b="1" dirty="0">
                <a:latin typeface="Times New Roman" panose="02020603050405020304" pitchFamily="18" charset="0"/>
                <a:cs typeface="Times New Roman" panose="02020603050405020304" pitchFamily="18" charset="0"/>
              </a:rPr>
              <a:t>Prophet Larry Kramer, AIDS Activism, Homophobia, and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the Federal Response to the AIDS Epidemic  </a:t>
            </a:r>
          </a:p>
        </p:txBody>
      </p:sp>
      <p:pic>
        <p:nvPicPr>
          <p:cNvPr id="5" name="Content Placeholder 4">
            <a:extLst>
              <a:ext uri="{FF2B5EF4-FFF2-40B4-BE49-F238E27FC236}">
                <a16:creationId xmlns:a16="http://schemas.microsoft.com/office/drawing/2014/main" id="{BFDEADDB-FC5B-4374-987A-D0916897CEA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2514600" y="6864725"/>
            <a:ext cx="46037" cy="32587"/>
          </a:xfrm>
        </p:spPr>
      </p:pic>
      <p:sp>
        <p:nvSpPr>
          <p:cNvPr id="9" name="TextBox 8">
            <a:extLst>
              <a:ext uri="{FF2B5EF4-FFF2-40B4-BE49-F238E27FC236}">
                <a16:creationId xmlns:a16="http://schemas.microsoft.com/office/drawing/2014/main" id="{A1247883-DEDC-406F-8045-262AB255DED7}"/>
              </a:ext>
            </a:extLst>
          </p:cNvPr>
          <p:cNvSpPr txBox="1"/>
          <p:nvPr/>
        </p:nvSpPr>
        <p:spPr>
          <a:xfrm flipH="1">
            <a:off x="5105400" y="1262291"/>
            <a:ext cx="35814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a:t>
            </a:r>
          </a:p>
        </p:txBody>
      </p:sp>
      <p:sp>
        <p:nvSpPr>
          <p:cNvPr id="6" name="TextBox 5"/>
          <p:cNvSpPr txBox="1"/>
          <p:nvPr/>
        </p:nvSpPr>
        <p:spPr>
          <a:xfrm flipH="1">
            <a:off x="5638800" y="1542257"/>
            <a:ext cx="2895600" cy="470898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Larry Kramer was a New York City playwright and author, a highly outspoken gay rights activist, and one of the founders of the Gay Men’s Health Crisis organization.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the early 1980s, Kramer was among the first outside the medical profession </a:t>
            </a:r>
          </a:p>
          <a:p>
            <a:r>
              <a:rPr lang="en-US" sz="1200" dirty="0">
                <a:latin typeface="Times New Roman" panose="02020603050405020304" pitchFamily="18" charset="0"/>
                <a:cs typeface="Times New Roman" panose="02020603050405020304" pitchFamily="18" charset="0"/>
              </a:rPr>
              <a:t>to foresee that what had at first been viewed as a rare form of cancer among gay men could spread worldwide and kill millions.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the winter of 1984, Kramer went to Washington to meet with federal health officials, seeking increased funding for AIDS research, treatment, and prevention.  One CDC physician asked Kramer: “Why don’t you guys get married…to women?”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2020, the United Nations reported that </a:t>
            </a:r>
          </a:p>
          <a:p>
            <a:r>
              <a:rPr lang="en-US" sz="1200" dirty="0">
                <a:latin typeface="Times New Roman" panose="02020603050405020304" pitchFamily="18" charset="0"/>
                <a:cs typeface="Times New Roman" panose="02020603050405020304" pitchFamily="18" charset="0"/>
              </a:rPr>
              <a:t>32.7 million people had died from AIDS-related illnesses since the start of the epidemic.</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Kramer died  in May 2020 at age 84.</a:t>
            </a:r>
          </a:p>
        </p:txBody>
      </p:sp>
      <p:sp>
        <p:nvSpPr>
          <p:cNvPr id="4" name="Rectangle 3">
            <a:extLst>
              <a:ext uri="{FF2B5EF4-FFF2-40B4-BE49-F238E27FC236}">
                <a16:creationId xmlns:a16="http://schemas.microsoft.com/office/drawing/2014/main" id="{A757AB90-F04A-644B-83F6-791851295A9E}"/>
              </a:ext>
            </a:extLst>
          </p:cNvPr>
          <p:cNvSpPr/>
          <p:nvPr/>
        </p:nvSpPr>
        <p:spPr>
          <a:xfrm>
            <a:off x="762000" y="5035234"/>
            <a:ext cx="4730992" cy="507831"/>
          </a:xfrm>
          <a:prstGeom prst="rect">
            <a:avLst/>
          </a:prstGeom>
        </p:spPr>
        <p:txBody>
          <a:bodyPr wrap="square">
            <a:spAutoFit/>
          </a:bodyPr>
          <a:lstStyle/>
          <a:p>
            <a:pPr algn="ctr"/>
            <a:r>
              <a:rPr lang="en-US" sz="900" dirty="0">
                <a:latin typeface="Times New Roman" panose="02020603050405020304" pitchFamily="18" charset="0"/>
                <a:cs typeface="Times New Roman" panose="02020603050405020304" pitchFamily="18" charset="0"/>
              </a:rPr>
              <a:t>Author and activist Larry Kramer at an AIDS conference in New York in 1987 </a:t>
            </a:r>
          </a:p>
          <a:p>
            <a:pPr algn="ctr"/>
            <a:endParaRPr lang="en-US" sz="900" dirty="0">
              <a:latin typeface="Times New Roman" panose="02020603050405020304" pitchFamily="18" charset="0"/>
              <a:cs typeface="Times New Roman" panose="02020603050405020304" pitchFamily="18" charset="0"/>
            </a:endParaRPr>
          </a:p>
          <a:p>
            <a:pPr algn="ctr"/>
            <a:r>
              <a:rPr lang="en-US" sz="900" dirty="0">
                <a:latin typeface="Times New Roman" panose="02020603050405020304" pitchFamily="18" charset="0"/>
                <a:cs typeface="Times New Roman" panose="02020603050405020304" pitchFamily="18" charset="0"/>
              </a:rPr>
              <a:t>Photo credit: Catherine McGann/Getty Photo credits</a:t>
            </a:r>
          </a:p>
        </p:txBody>
      </p:sp>
      <p:pic>
        <p:nvPicPr>
          <p:cNvPr id="8" name="Picture 7">
            <a:extLst>
              <a:ext uri="{FF2B5EF4-FFF2-40B4-BE49-F238E27FC236}">
                <a16:creationId xmlns:a16="http://schemas.microsoft.com/office/drawing/2014/main" id="{62C7931A-7F87-0043-8365-4A3853E4D9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6" r="14198" b="622"/>
          <a:stretch/>
        </p:blipFill>
        <p:spPr>
          <a:xfrm>
            <a:off x="762000" y="1542257"/>
            <a:ext cx="4730992" cy="3474720"/>
          </a:xfrm>
          <a:prstGeom prst="rect">
            <a:avLst/>
          </a:prstGeom>
        </p:spPr>
      </p:pic>
    </p:spTree>
    <p:extLst>
      <p:ext uri="{BB962C8B-B14F-4D97-AF65-F5344CB8AC3E}">
        <p14:creationId xmlns:p14="http://schemas.microsoft.com/office/powerpoint/2010/main" val="3560285489"/>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33393</TotalTime>
  <Words>2573</Words>
  <Application>Microsoft Office PowerPoint</Application>
  <PresentationFormat>On-screen Show (4:3)</PresentationFormat>
  <Paragraphs>167</Paragraphs>
  <Slides>22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Times New Roman</vt:lpstr>
      <vt:lpstr>Wingdings 2</vt:lpstr>
      <vt:lpstr>Black</vt:lpstr>
      <vt:lpstr>PowerPoint Presentation</vt:lpstr>
      <vt:lpstr>The Centers for Disease Control</vt:lpstr>
      <vt:lpstr>American Government’s Intentions and Reality:  Responding to the AIDS Epidemic in the 1980s</vt:lpstr>
      <vt:lpstr>  </vt:lpstr>
      <vt:lpstr>Anthony Fauci, M.D.</vt:lpstr>
      <vt:lpstr>         </vt:lpstr>
      <vt:lpstr>New York City AIDS Activism</vt:lpstr>
      <vt:lpstr>San Francisco AIDS Activism</vt:lpstr>
      <vt:lpstr>Prophet Larry Kramer, AIDS Activism, Homophobia, and  the Federal Response to the AIDS Epidemic  </vt:lpstr>
      <vt:lpstr>Faces of AIDS: Rock Hudson</vt:lpstr>
      <vt:lpstr>Faces of AIDS: Roy Cohn</vt:lpstr>
      <vt:lpstr>Faces of AIDS: Ryan White</vt:lpstr>
      <vt:lpstr>Faces of HIV: Greg Louganis</vt:lpstr>
      <vt:lpstr>    Voices of Homophobia: Patrick Buchanan   </vt:lpstr>
      <vt:lpstr>Voices of Homophobia:  Jesse Helms, Republican of North Carolina, “Senator No” </vt:lpstr>
      <vt:lpstr>  </vt:lpstr>
      <vt:lpstr>Was President Reagan’s Health in Decline in 1989? </vt:lpstr>
      <vt:lpstr>The AIDS Death Count in the United States, 1981-1989,  and the American Government’s Response</vt:lpstr>
      <vt:lpstr>Walt Whitman’s Lament</vt:lpstr>
      <vt:lpstr> Randy Shilts (1951 – 1994)  </vt:lpstr>
      <vt:lpstr>Selective Bibliography</vt:lpstr>
      <vt:lpstr>Selective Bibliography,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Lincoln’s Doubts  about the Future</dc:title>
  <dc:creator>Steve</dc:creator>
  <cp:lastModifiedBy>Berizzi, Steven</cp:lastModifiedBy>
  <cp:revision>627</cp:revision>
  <cp:lastPrinted>2020-02-11T21:32:35Z</cp:lastPrinted>
  <dcterms:created xsi:type="dcterms:W3CDTF">2006-08-16T00:00:00Z</dcterms:created>
  <dcterms:modified xsi:type="dcterms:W3CDTF">2020-09-28T20:55:20Z</dcterms:modified>
</cp:coreProperties>
</file>